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77" r:id="rId3"/>
  </p:sldMasterIdLst>
  <p:notesMasterIdLst>
    <p:notesMasterId r:id="rId13"/>
  </p:notesMasterIdLst>
  <p:sldIdLst>
    <p:sldId id="340" r:id="rId4"/>
    <p:sldId id="440" r:id="rId5"/>
    <p:sldId id="423" r:id="rId6"/>
    <p:sldId id="441" r:id="rId7"/>
    <p:sldId id="416" r:id="rId8"/>
    <p:sldId id="424" r:id="rId9"/>
    <p:sldId id="421" r:id="rId10"/>
    <p:sldId id="442" r:id="rId11"/>
    <p:sldId id="332" r:id="rId1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FFFFF"/>
    <a:srgbClr val="0B1193"/>
    <a:srgbClr val="98FAF1"/>
    <a:srgbClr val="FFFFCC"/>
    <a:srgbClr val="FF3300"/>
    <a:srgbClr val="FFFF99"/>
    <a:srgbClr val="09AF9F"/>
    <a:srgbClr val="02F492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756" autoAdjust="0"/>
  </p:normalViewPr>
  <p:slideViewPr>
    <p:cSldViewPr>
      <p:cViewPr>
        <p:scale>
          <a:sx n="58" d="100"/>
          <a:sy n="58" d="100"/>
        </p:scale>
        <p:origin x="-1056" y="-2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2143E-5BA3-4F83-92B7-E4C16CC45EF6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27A46-7554-4173-BDDD-7FBF80212E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42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4638674" cy="1028699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33925" y="0"/>
            <a:ext cx="4886324" cy="509587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733925" y="5191125"/>
            <a:ext cx="4886324" cy="509587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3579803"/>
            <a:ext cx="1565910" cy="3131820"/>
          </a:xfrm>
          <a:custGeom>
            <a:avLst/>
            <a:gdLst/>
            <a:ahLst/>
            <a:cxnLst/>
            <a:rect l="l" t="t" r="r" b="b"/>
            <a:pathLst>
              <a:path w="1565910" h="3131820">
                <a:moveTo>
                  <a:pt x="0" y="0"/>
                </a:moveTo>
                <a:lnTo>
                  <a:pt x="1565758" y="1565758"/>
                </a:lnTo>
                <a:lnTo>
                  <a:pt x="0" y="3131516"/>
                </a:lnTo>
                <a:lnTo>
                  <a:pt x="0" y="0"/>
                </a:lnTo>
                <a:close/>
              </a:path>
            </a:pathLst>
          </a:custGeom>
          <a:solidFill>
            <a:srgbClr val="1B7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570865" y="6562418"/>
            <a:ext cx="3717290" cy="3724910"/>
          </a:xfrm>
          <a:custGeom>
            <a:avLst/>
            <a:gdLst/>
            <a:ahLst/>
            <a:cxnLst/>
            <a:rect l="l" t="t" r="r" b="b"/>
            <a:pathLst>
              <a:path w="3717290" h="3724909">
                <a:moveTo>
                  <a:pt x="3717132" y="0"/>
                </a:moveTo>
                <a:lnTo>
                  <a:pt x="3717132" y="3724581"/>
                </a:lnTo>
                <a:lnTo>
                  <a:pt x="0" y="3724581"/>
                </a:lnTo>
                <a:lnTo>
                  <a:pt x="3717132" y="0"/>
                </a:lnTo>
                <a:close/>
              </a:path>
            </a:pathLst>
          </a:custGeom>
          <a:solidFill>
            <a:srgbClr val="1B7894">
              <a:alpha val="47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353675" y="1028700"/>
            <a:ext cx="0" cy="9258300"/>
          </a:xfrm>
          <a:custGeom>
            <a:avLst/>
            <a:gdLst/>
            <a:ahLst/>
            <a:cxnLst/>
            <a:rect l="l" t="t" r="r" b="b"/>
            <a:pathLst>
              <a:path h="9258300">
                <a:moveTo>
                  <a:pt x="0" y="0"/>
                </a:moveTo>
                <a:lnTo>
                  <a:pt x="0" y="9258299"/>
                </a:lnTo>
              </a:path>
            </a:pathLst>
          </a:custGeom>
          <a:ln w="57148">
            <a:solidFill>
              <a:srgbClr val="1B7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39156" y="960755"/>
            <a:ext cx="11609687" cy="120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B789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93B7F7A8-9731-423B-87FE-27468BA16B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7208"/>
            <a:ext cx="16459200" cy="1878806"/>
          </a:xfrm>
          <a:prstGeom prst="rect">
            <a:avLst/>
          </a:prstGeom>
        </p:spPr>
        <p:txBody>
          <a:bodyPr lIns="175839" tIns="87920" rIns="175839" bIns="8792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8279" y="9374984"/>
            <a:ext cx="7572374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62013EAA-21F9-46C7-A73F-C3973E6DC214}" type="datetimeFigureOut">
              <a:rPr lang="ru-RU"/>
              <a:pPr>
                <a:defRPr/>
              </a:pPr>
              <a:t>09.01.2024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350" y="9374984"/>
            <a:ext cx="7572376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1950" y="9374984"/>
            <a:ext cx="23241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C6A944BC-365E-4209-8245-181E066B0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6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раздела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357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880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93B7F7A8-9731-423B-87FE-27468BA16B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7208"/>
            <a:ext cx="16459200" cy="1878806"/>
          </a:xfrm>
          <a:prstGeom prst="rect">
            <a:avLst/>
          </a:prstGeom>
        </p:spPr>
        <p:txBody>
          <a:bodyPr lIns="175839" tIns="87920" rIns="175839" bIns="8792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8279" y="9374984"/>
            <a:ext cx="7572374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62013EAA-21F9-46C7-A73F-C3973E6DC214}" type="datetimeFigureOut">
              <a:rPr lang="ru-RU"/>
              <a:pPr>
                <a:defRPr/>
              </a:pPr>
              <a:t>09.01.2024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350" y="9374984"/>
            <a:ext cx="7572376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1950" y="9374984"/>
            <a:ext cx="2324100" cy="547688"/>
          </a:xfrm>
          <a:prstGeom prst="rect">
            <a:avLst/>
          </a:prstGeom>
        </p:spPr>
        <p:txBody>
          <a:bodyPr lIns="175839" tIns="87920" rIns="175839" bIns="87920"/>
          <a:lstStyle>
            <a:lvl1pPr>
              <a:defRPr/>
            </a:lvl1pPr>
          </a:lstStyle>
          <a:p>
            <a:pPr>
              <a:defRPr/>
            </a:pPr>
            <a:fld id="{C6A944BC-365E-4209-8245-181E066B0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"/>
            <a:ext cx="18287999" cy="102869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71777" y="6"/>
            <a:ext cx="11216640" cy="10287000"/>
          </a:xfrm>
          <a:custGeom>
            <a:avLst/>
            <a:gdLst/>
            <a:ahLst/>
            <a:cxnLst/>
            <a:rect l="l" t="t" r="r" b="b"/>
            <a:pathLst>
              <a:path w="11216640" h="10287000">
                <a:moveTo>
                  <a:pt x="0" y="10286993"/>
                </a:moveTo>
                <a:lnTo>
                  <a:pt x="8796674" y="0"/>
                </a:lnTo>
                <a:lnTo>
                  <a:pt x="11216222" y="0"/>
                </a:lnTo>
                <a:lnTo>
                  <a:pt x="11216222" y="10286993"/>
                </a:lnTo>
                <a:lnTo>
                  <a:pt x="0" y="10286993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85800"/>
            <a:ext cx="16459200" cy="166199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499E0-74D9-4920-AD3C-6678F68924A3}" type="datetimeFigureOut">
              <a:rPr lang="ru-RU"/>
              <a:pPr>
                <a:defRPr/>
              </a:pPr>
              <a:t>09.01.2024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fld id="{1D419318-5901-4F56-8C07-3B3746987E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0244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6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раздела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357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880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9476" y="1006481"/>
            <a:ext cx="12309047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6917" y="3330384"/>
            <a:ext cx="13974165" cy="5942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AF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4" r:id="rId6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740027"/>
            <a:ext cx="16383000" cy="65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5839" tIns="87920" rIns="175839" bIns="879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err="1" smtClean="0"/>
              <a:t>Название</a:t>
            </a:r>
            <a:r>
              <a:rPr lang="en-US" altLang="ru-RU" dirty="0" smtClean="0"/>
              <a:t> </a:t>
            </a:r>
            <a:r>
              <a:rPr lang="en-US" altLang="ru-RU" dirty="0" err="1" smtClean="0"/>
              <a:t>слайда</a:t>
            </a:r>
            <a:endParaRPr lang="en-US" altLang="ru-RU" dirty="0" smtClean="0"/>
          </a:p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3"/>
            <a:endParaRPr lang="ru-RU" altLang="ru-RU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5" r:id="rId4"/>
    <p:sldLayoutId id="2147483676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79196" rtl="0" eaLnBrk="0" fontAlgn="base" hangingPunct="0">
        <a:spcBef>
          <a:spcPct val="0"/>
        </a:spcBef>
        <a:spcAft>
          <a:spcPct val="0"/>
        </a:spcAft>
        <a:defRPr sz="4600" kern="1200" cap="all">
          <a:solidFill>
            <a:srgbClr val="F69200"/>
          </a:solidFill>
          <a:latin typeface="Fedra Sans Pro Light" charset="0"/>
          <a:ea typeface="Fedra Sans Pro Light" charset="0"/>
          <a:cs typeface="Fedra Sans Pro Light" charset="0"/>
          <a:sym typeface="Fedra Sans Pro"/>
        </a:defRPr>
      </a:lvl1pPr>
      <a:lvl2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2pPr>
      <a:lvl3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3pPr>
      <a:lvl4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4pPr>
      <a:lvl5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5pPr>
      <a:lvl6pPr marL="879196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6pPr>
      <a:lvl7pPr marL="1758391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7pPr>
      <a:lvl8pPr marL="2637587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8pPr>
      <a:lvl9pPr marL="3516782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9pPr>
    </p:titleStyle>
    <p:bodyStyle>
      <a:lvl1pPr marL="659397" indent="-659397" algn="l" rtl="0" eaLnBrk="0" fontAlgn="base" hangingPunct="0">
        <a:lnSpc>
          <a:spcPct val="90000"/>
        </a:lnSpc>
        <a:spcBef>
          <a:spcPts val="1923"/>
        </a:spcBef>
        <a:spcAft>
          <a:spcPct val="0"/>
        </a:spcAft>
        <a:buClr>
          <a:srgbClr val="F69200"/>
        </a:buClr>
        <a:buSzPct val="100000"/>
        <a:buFont typeface="STIXGeneral-Regular"/>
        <a:buChar char="•"/>
        <a:defRPr sz="5400" kern="1200">
          <a:solidFill>
            <a:srgbClr val="424242"/>
          </a:solidFill>
          <a:latin typeface="Fedra Sans Pro Light" charset="0"/>
          <a:ea typeface="Fedra Sans Pro Light" charset="0"/>
          <a:cs typeface="Fedra Sans Pro Light" charset="0"/>
        </a:defRPr>
      </a:lvl1pPr>
      <a:lvl2pPr marL="1318793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46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2pPr>
      <a:lvl3pPr marL="2197989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38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3pPr>
      <a:lvl4pPr marL="3077185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38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4pPr>
      <a:lvl5pPr marL="3956380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3800" kern="1200">
          <a:solidFill>
            <a:srgbClr val="424242"/>
          </a:solidFill>
          <a:latin typeface="Fedra Sans Pro Light" charset="0"/>
          <a:ea typeface="FedraSansPro-Light"/>
          <a:cs typeface="FedraSansPro-Light"/>
        </a:defRPr>
      </a:lvl5pPr>
      <a:lvl6pPr marL="4835576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714771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593967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473163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79196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58391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37587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16782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95978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75174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154369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033565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740027"/>
            <a:ext cx="16383000" cy="65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5839" tIns="87920" rIns="175839" bIns="879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err="1" smtClean="0"/>
              <a:t>Название</a:t>
            </a:r>
            <a:r>
              <a:rPr lang="en-US" altLang="ru-RU" dirty="0" smtClean="0"/>
              <a:t> </a:t>
            </a:r>
            <a:r>
              <a:rPr lang="en-US" altLang="ru-RU" dirty="0" err="1" smtClean="0"/>
              <a:t>слайда</a:t>
            </a:r>
            <a:endParaRPr lang="en-US" altLang="ru-RU" dirty="0" smtClean="0"/>
          </a:p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3"/>
            <a:endParaRPr lang="ru-RU" altLang="ru-RU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2" r:id="rId4"/>
    <p:sldLayoutId id="2147483683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79196" rtl="0" eaLnBrk="0" fontAlgn="base" hangingPunct="0">
        <a:spcBef>
          <a:spcPct val="0"/>
        </a:spcBef>
        <a:spcAft>
          <a:spcPct val="0"/>
        </a:spcAft>
        <a:defRPr sz="4600" kern="1200" cap="all">
          <a:solidFill>
            <a:srgbClr val="F69200"/>
          </a:solidFill>
          <a:latin typeface="Fedra Sans Pro Light" charset="0"/>
          <a:ea typeface="Fedra Sans Pro Light" charset="0"/>
          <a:cs typeface="Fedra Sans Pro Light" charset="0"/>
          <a:sym typeface="Fedra Sans Pro"/>
        </a:defRPr>
      </a:lvl1pPr>
      <a:lvl2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2pPr>
      <a:lvl3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3pPr>
      <a:lvl4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4pPr>
      <a:lvl5pPr algn="l" defTabSz="879196" rtl="0" eaLnBrk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5pPr>
      <a:lvl6pPr marL="879196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6pPr>
      <a:lvl7pPr marL="1758391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7pPr>
      <a:lvl8pPr marL="2637587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8pPr>
      <a:lvl9pPr marL="3516782" algn="l" defTabSz="879196" rtl="0" fontAlgn="base" hangingPunct="0">
        <a:spcBef>
          <a:spcPct val="0"/>
        </a:spcBef>
        <a:spcAft>
          <a:spcPct val="0"/>
        </a:spcAft>
        <a:defRPr sz="4600">
          <a:solidFill>
            <a:srgbClr val="F69200"/>
          </a:solidFill>
          <a:latin typeface="Fedra Sans Pro Light"/>
          <a:ea typeface="Fedra Sans Pro Light"/>
          <a:cs typeface="Fedra Sans Pro Light"/>
          <a:sym typeface="Fedra Sans Pro"/>
        </a:defRPr>
      </a:lvl9pPr>
    </p:titleStyle>
    <p:bodyStyle>
      <a:lvl1pPr marL="659397" indent="-659397" algn="l" rtl="0" eaLnBrk="0" fontAlgn="base" hangingPunct="0">
        <a:lnSpc>
          <a:spcPct val="90000"/>
        </a:lnSpc>
        <a:spcBef>
          <a:spcPts val="1923"/>
        </a:spcBef>
        <a:spcAft>
          <a:spcPct val="0"/>
        </a:spcAft>
        <a:buClr>
          <a:srgbClr val="F69200"/>
        </a:buClr>
        <a:buSzPct val="100000"/>
        <a:buFont typeface="STIXGeneral-Regular"/>
        <a:buChar char="•"/>
        <a:defRPr sz="5400" kern="1200">
          <a:solidFill>
            <a:srgbClr val="424242"/>
          </a:solidFill>
          <a:latin typeface="Fedra Sans Pro Light" charset="0"/>
          <a:ea typeface="Fedra Sans Pro Light" charset="0"/>
          <a:cs typeface="Fedra Sans Pro Light" charset="0"/>
        </a:defRPr>
      </a:lvl1pPr>
      <a:lvl2pPr marL="1318793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46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2pPr>
      <a:lvl3pPr marL="2197989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38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3pPr>
      <a:lvl4pPr marL="3077185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Clr>
          <a:srgbClr val="F69200"/>
        </a:buClr>
        <a:buSzPct val="100000"/>
        <a:buFont typeface="STIXGeneral-Regular"/>
        <a:buChar char="⏤"/>
        <a:defRPr sz="3800" kern="1200">
          <a:solidFill>
            <a:srgbClr val="424242"/>
          </a:solidFill>
          <a:latin typeface="FedraSansPro-Light" panose="020B0403040000020004" pitchFamily="34" charset="0"/>
          <a:ea typeface="FedraSansPro-Light" panose="020B0403040000020004" pitchFamily="34" charset="0"/>
          <a:cs typeface="FedraSansPro-Light" panose="020B0403040000020004" pitchFamily="34" charset="0"/>
        </a:defRPr>
      </a:lvl4pPr>
      <a:lvl5pPr marL="3956380" indent="-439598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3800" kern="1200">
          <a:solidFill>
            <a:srgbClr val="424242"/>
          </a:solidFill>
          <a:latin typeface="Fedra Sans Pro Light" charset="0"/>
          <a:ea typeface="FedraSansPro-Light"/>
          <a:cs typeface="FedraSansPro-Light"/>
        </a:defRPr>
      </a:lvl5pPr>
      <a:lvl6pPr marL="4835576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714771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593967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473163" indent="-439598" algn="l" defTabSz="1758391" rtl="0" eaLnBrk="1" latinLnBrk="0" hangingPunct="1">
        <a:lnSpc>
          <a:spcPct val="90000"/>
        </a:lnSpc>
        <a:spcBef>
          <a:spcPts val="962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79196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58391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37587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16782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95978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75174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154369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033565" algn="l" defTabSz="1758391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3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jpeg"/><Relationship Id="rId3" Type="http://schemas.openxmlformats.org/officeDocument/2006/relationships/image" Target="../media/image43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5" Type="http://schemas.openxmlformats.org/officeDocument/2006/relationships/image" Target="../media/image64.jpeg"/><Relationship Id="rId33" Type="http://schemas.openxmlformats.org/officeDocument/2006/relationships/image" Target="../media/image72.png"/><Relationship Id="rId2" Type="http://schemas.openxmlformats.org/officeDocument/2006/relationships/image" Target="../media/image42.jpeg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microsoft.com/office/2007/relationships/hdphoto" Target="../media/hdphoto2.wdp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28" Type="http://schemas.openxmlformats.org/officeDocument/2006/relationships/image" Target="../media/image67.png"/><Relationship Id="rId36" Type="http://schemas.openxmlformats.org/officeDocument/2006/relationships/image" Target="../media/image75.jpe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31" Type="http://schemas.openxmlformats.org/officeDocument/2006/relationships/image" Target="../media/image70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jpe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9AF9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590341" y="0"/>
            <a:ext cx="5697855" cy="6852920"/>
          </a:xfrm>
          <a:custGeom>
            <a:avLst/>
            <a:gdLst/>
            <a:ahLst/>
            <a:cxnLst/>
            <a:rect l="l" t="t" r="r" b="b"/>
            <a:pathLst>
              <a:path w="5697855" h="6852920">
                <a:moveTo>
                  <a:pt x="0" y="0"/>
                </a:moveTo>
                <a:lnTo>
                  <a:pt x="5697658" y="0"/>
                </a:lnTo>
                <a:lnTo>
                  <a:pt x="5697658" y="3836641"/>
                </a:lnTo>
                <a:lnTo>
                  <a:pt x="3956404" y="6852492"/>
                </a:lnTo>
                <a:lnTo>
                  <a:pt x="0" y="0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06227" y="6140322"/>
            <a:ext cx="2181860" cy="4147185"/>
          </a:xfrm>
          <a:custGeom>
            <a:avLst/>
            <a:gdLst/>
            <a:ahLst/>
            <a:cxnLst/>
            <a:rect l="l" t="t" r="r" b="b"/>
            <a:pathLst>
              <a:path w="2181859" h="4147184">
                <a:moveTo>
                  <a:pt x="0" y="4146677"/>
                </a:moveTo>
                <a:lnTo>
                  <a:pt x="2181772" y="0"/>
                </a:lnTo>
                <a:lnTo>
                  <a:pt x="2181772" y="184104"/>
                </a:lnTo>
                <a:lnTo>
                  <a:pt x="96866" y="4146677"/>
                </a:lnTo>
                <a:lnTo>
                  <a:pt x="0" y="4146677"/>
                </a:lnTo>
                <a:close/>
              </a:path>
            </a:pathLst>
          </a:custGeom>
          <a:solidFill>
            <a:srgbClr val="D0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8" descr="ÐÐ°ÑÑÐ¸Ð½ÐºÐ¸ Ð¿Ð¾ Ð·Ð°Ð¿ÑÐ¾ÑÑ ÐºÐ°ÑÑÐ¸Ð½ÐºÐ¸ ÑÑÐµÐ¼Ñ Ð¾ Ð²Ð·Ð°Ð¸Ð¼Ð¾Ð´ÐµÐ¹ÑÑÐ²Ð¸Ð¸ ÑÐµÐ»Ð¾Ð²ÐµÑÐºÐ¸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069164" y="5341242"/>
            <a:ext cx="1897126" cy="164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7" descr="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304713" y="449692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Прямая со стрелкой 33"/>
          <p:cNvCxnSpPr>
            <a:stCxn id="17" idx="5"/>
          </p:cNvCxnSpPr>
          <p:nvPr/>
        </p:nvCxnSpPr>
        <p:spPr>
          <a:xfrm flipH="1">
            <a:off x="5615608" y="2598389"/>
            <a:ext cx="8178539" cy="2557533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Эмблема Югры Карте Административное Деление Границ России — стоковое фото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03611" y="-336315"/>
            <a:ext cx="5871314" cy="5492237"/>
          </a:xfrm>
          <a:prstGeom prst="rect">
            <a:avLst/>
          </a:prstGeom>
          <a:noFill/>
        </p:spPr>
      </p:pic>
      <p:sp>
        <p:nvSpPr>
          <p:cNvPr id="17" name="Овал 16">
            <a:extLst/>
          </p:cNvPr>
          <p:cNvSpPr/>
          <p:nvPr/>
        </p:nvSpPr>
        <p:spPr>
          <a:xfrm flipH="1">
            <a:off x="13716032" y="2143104"/>
            <a:ext cx="533400" cy="533400"/>
          </a:xfrm>
          <a:prstGeom prst="ellipse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4" name="object 3"/>
          <p:cNvSpPr txBox="1">
            <a:spLocks/>
          </p:cNvSpPr>
          <p:nvPr/>
        </p:nvSpPr>
        <p:spPr>
          <a:xfrm>
            <a:off x="6883127" y="4676543"/>
            <a:ext cx="10134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dirty="0" smtClean="0">
                <a:solidFill>
                  <a:srgbClr val="0B1193"/>
                </a:solidFill>
                <a:latin typeface="Arial Black" pitchFamily="34" charset="0"/>
              </a:rPr>
              <a:t>«</a:t>
            </a:r>
            <a:r>
              <a:rPr lang="ru-RU" sz="2000" b="1" dirty="0" smtClean="0">
                <a:solidFill>
                  <a:srgbClr val="0B119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ЭКОсад «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Ромашка</a:t>
            </a:r>
            <a:r>
              <a:rPr lang="ru-RU" sz="2000" b="1" dirty="0" smtClean="0">
                <a:solidFill>
                  <a:srgbClr val="0B1193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»: творим, реализуем, мир преобразуем!</a:t>
            </a:r>
            <a:endParaRPr lang="ru-RU" sz="2000" dirty="0" smtClean="0">
              <a:solidFill>
                <a:srgbClr val="0B1193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" name="Рисунок 11" descr="C:\Users\Тамара\Desktop\1.     ГЛАВНАЯ РАБОЧАЯ ПАПКА\ВЫДАТЬ фото\40Х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6831" y="4464081"/>
            <a:ext cx="5422813" cy="5000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1016811" y="3598025"/>
            <a:ext cx="7358114" cy="87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vert="horz" wrap="square" lIns="163284" tIns="81642" rIns="163284" bIns="8164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cap="all" dirty="0" smtClean="0">
                <a:solidFill>
                  <a:schemeClr val="bg1"/>
                </a:solidFill>
                <a:latin typeface="+mj-lt"/>
              </a:rPr>
              <a:t>ИДЕЯ</a:t>
            </a:r>
            <a:r>
              <a:rPr lang="ru-RU" b="1" cap="all" dirty="0" smtClean="0">
                <a:solidFill>
                  <a:srgbClr val="0B1193"/>
                </a:solidFill>
                <a:latin typeface="Arial Black" pitchFamily="34" charset="0"/>
              </a:rPr>
              <a:t> </a:t>
            </a:r>
            <a:r>
              <a:rPr lang="ru-RU" b="1" cap="all" dirty="0" smtClean="0">
                <a:solidFill>
                  <a:srgbClr val="0B1193"/>
                </a:solidFill>
              </a:rPr>
              <a:t>+ </a:t>
            </a:r>
            <a:r>
              <a:rPr lang="ru-RU" b="1" cap="all" dirty="0" smtClean="0">
                <a:solidFill>
                  <a:schemeClr val="bg1"/>
                </a:solidFill>
              </a:rPr>
              <a:t>Сетевое взаимодействие </a:t>
            </a:r>
            <a:r>
              <a:rPr lang="ru-RU" b="1" cap="all" dirty="0" smtClean="0">
                <a:solidFill>
                  <a:srgbClr val="0B1193"/>
                </a:solidFill>
              </a:rPr>
              <a:t>=</a:t>
            </a:r>
            <a:r>
              <a:rPr lang="ru-RU" b="1" cap="all" dirty="0" smtClean="0"/>
              <a:t> </a:t>
            </a:r>
            <a:r>
              <a:rPr lang="ru-RU" b="1" cap="all" dirty="0" smtClean="0">
                <a:solidFill>
                  <a:srgbClr val="0B1193"/>
                </a:solidFill>
                <a:latin typeface="Arial Black" pitchFamily="34" charset="0"/>
              </a:rPr>
              <a:t>вклад в будущее</a:t>
            </a:r>
            <a:endParaRPr lang="ru-RU" b="1" dirty="0" smtClean="0">
              <a:solidFill>
                <a:srgbClr val="0B1193"/>
              </a:solidFill>
              <a:latin typeface="Arial Black" pitchFamily="34" charset="0"/>
            </a:endParaRPr>
          </a:p>
          <a:p>
            <a:pPr fontAlgn="t"/>
            <a:r>
              <a:rPr lang="ru-RU" sz="2800" b="1" cap="all" dirty="0" smtClean="0"/>
              <a:t> </a:t>
            </a:r>
            <a:endParaRPr lang="ru-RU" sz="2800" b="1" dirty="0"/>
          </a:p>
        </p:txBody>
      </p:sp>
      <p:sp>
        <p:nvSpPr>
          <p:cNvPr id="28" name="object 3"/>
          <p:cNvSpPr txBox="1">
            <a:spLocks/>
          </p:cNvSpPr>
          <p:nvPr/>
        </p:nvSpPr>
        <p:spPr>
          <a:xfrm>
            <a:off x="9358314" y="7688853"/>
            <a:ext cx="6552728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ХМАО-Югра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Сургутский район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 Лянтор </a:t>
            </a:r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МБДОУ д/с «Ромашка» </a:t>
            </a:r>
            <a:endParaRPr lang="ru-RU" sz="32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49088" y="1869859"/>
            <a:ext cx="11449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Эффективные практики реализации экологического образования в дошкольной образовательной организации: </a:t>
            </a:r>
            <a:endParaRPr lang="en-US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роль </a:t>
            </a:r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социального партнёрства» </a:t>
            </a:r>
          </a:p>
        </p:txBody>
      </p:sp>
      <p:sp>
        <p:nvSpPr>
          <p:cNvPr id="18" name="object 3"/>
          <p:cNvSpPr txBox="1">
            <a:spLocks/>
          </p:cNvSpPr>
          <p:nvPr/>
        </p:nvSpPr>
        <p:spPr>
          <a:xfrm>
            <a:off x="-1" y="357154"/>
            <a:ext cx="1184838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ru-RU" sz="2000" kern="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Всероссийский конкурс по отбору лучших региональных природоохранных практик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 «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Надёжный партнёр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Экология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kern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3"/>
          <p:cNvSpPr txBox="1">
            <a:spLocks/>
          </p:cNvSpPr>
          <p:nvPr/>
        </p:nvSpPr>
        <p:spPr>
          <a:xfrm>
            <a:off x="16287736" y="9358342"/>
            <a:ext cx="20002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 2020г.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0157" y="1327076"/>
            <a:ext cx="15841760" cy="2523768"/>
          </a:xfrm>
        </p:spPr>
        <p:txBody>
          <a:bodyPr/>
          <a:lstStyle/>
          <a:p>
            <a:pPr algn="just"/>
            <a:r>
              <a:rPr lang="ru-RU" sz="3200" dirty="0" smtClean="0">
                <a:solidFill>
                  <a:schemeClr val="tx1"/>
                </a:solidFill>
                <a:latin typeface="Arial Narrow" pitchFamily="34" charset="0"/>
              </a:rPr>
              <a:t>Цель </a:t>
            </a:r>
            <a:r>
              <a:rPr lang="ru-RU" sz="3200" dirty="0">
                <a:solidFill>
                  <a:schemeClr val="tx1"/>
                </a:solidFill>
                <a:latin typeface="Arial Narrow" pitchFamily="34" charset="0"/>
              </a:rPr>
              <a:t>проекта - </a:t>
            </a:r>
            <a:r>
              <a:rPr lang="ru-RU" sz="3200" b="0" dirty="0">
                <a:solidFill>
                  <a:schemeClr val="tx1"/>
                </a:solidFill>
                <a:latin typeface="Arial Narrow" pitchFamily="34" charset="0"/>
              </a:rPr>
              <a:t>повышение эффективности реализации экологического  образования в дошкольной организации через взаимовыгодное социальное партнёрство, обеспечивающее единую систему экологического образования посредством создания совместной творческой, личностно-развивающей образовательной среды.</a:t>
            </a: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4" name="object 5"/>
          <p:cNvSpPr/>
          <p:nvPr/>
        </p:nvSpPr>
        <p:spPr>
          <a:xfrm rot="18913998">
            <a:off x="-1534386" y="631907"/>
            <a:ext cx="3068774" cy="3093868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 rot="19035197">
            <a:off x="-1451142" y="5241373"/>
            <a:ext cx="2726867" cy="2821764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871192" y="4008310"/>
            <a:ext cx="156977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Arial Narrow" pitchFamily="34" charset="0"/>
              </a:rPr>
              <a:t>Задачи:</a:t>
            </a:r>
            <a:endParaRPr lang="ru-RU" sz="3200" b="1" dirty="0">
              <a:latin typeface="Arial Narrow" pitchFamily="34" charset="0"/>
            </a:endParaRPr>
          </a:p>
          <a:p>
            <a:pPr algn="just"/>
            <a:r>
              <a:rPr lang="ru-RU" sz="3200" dirty="0">
                <a:latin typeface="Arial Narrow" pitchFamily="34" charset="0"/>
              </a:rPr>
              <a:t>- развитие партнерских отношений с социальным окружением города, района, округа, РФ по реализации совместных эколого-просветительских проектов;</a:t>
            </a:r>
          </a:p>
          <a:p>
            <a:pPr algn="just"/>
            <a:r>
              <a:rPr lang="ru-RU" sz="3200" dirty="0">
                <a:latin typeface="Arial Narrow" pitchFamily="34" charset="0"/>
              </a:rPr>
              <a:t>-формирование экологической культуры и вовлечение участников образовательных отношений в природоохранную деятельность;</a:t>
            </a:r>
          </a:p>
          <a:p>
            <a:pPr algn="just"/>
            <a:r>
              <a:rPr lang="ru-RU" sz="3200" dirty="0">
                <a:latin typeface="Arial Narrow" pitchFamily="34" charset="0"/>
              </a:rPr>
              <a:t>-создание новой экологической  личностно-развивающей, творческой, образовательной среды  и переход  дошкольного учреждения на новую ступень развития «</a:t>
            </a:r>
            <a:r>
              <a:rPr lang="ru-RU" sz="3200" dirty="0" err="1">
                <a:latin typeface="Arial Narrow" pitchFamily="34" charset="0"/>
              </a:rPr>
              <a:t>ЭКОсад</a:t>
            </a:r>
            <a:r>
              <a:rPr lang="ru-RU" sz="3200" dirty="0">
                <a:latin typeface="Arial Narrow" pitchFamily="34" charset="0"/>
              </a:rPr>
              <a:t> для дошколят»;</a:t>
            </a:r>
          </a:p>
          <a:p>
            <a:pPr algn="just"/>
            <a:r>
              <a:rPr lang="ru-RU" sz="3200" dirty="0">
                <a:latin typeface="Arial Narrow" pitchFamily="34" charset="0"/>
              </a:rPr>
              <a:t> -организация и проведение совместных эколого-просветительских, эколого-образовательных мероприятий разного уровня;</a:t>
            </a:r>
          </a:p>
          <a:p>
            <a:pPr algn="just"/>
            <a:r>
              <a:rPr lang="ru-RU" sz="3200" dirty="0">
                <a:latin typeface="Arial Narrow" pitchFamily="34" charset="0"/>
              </a:rPr>
              <a:t>-представление  опыта работы «детский  сад + социальные партнёры» по вопросам экологического образования детей и взрослых.</a:t>
            </a:r>
            <a:endParaRPr lang="ru-RU" sz="36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14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Сроки реализации   проекта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696" y="8572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2011-2023гг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84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357126" y="4786310"/>
            <a:ext cx="4936930" cy="1181100"/>
          </a:xfrm>
          <a:prstGeom prst="wedgeRectCallout">
            <a:avLst>
              <a:gd name="adj1" fmla="val 70279"/>
              <a:gd name="adj2" fmla="val -16444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Департамент образования 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и молодежной политики администрации Сургутского района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3010307" y="5872532"/>
            <a:ext cx="4930566" cy="3201146"/>
          </a:xfrm>
          <a:prstGeom prst="rect">
            <a:avLst/>
          </a:pr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 rot="6304048">
            <a:off x="9304735" y="6556463"/>
            <a:ext cx="3667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18" name="Text Box 21"/>
          <p:cNvSpPr txBox="1">
            <a:spLocks noChangeArrowheads="1"/>
          </p:cNvSpPr>
          <p:nvPr/>
        </p:nvSpPr>
        <p:spPr bwMode="auto">
          <a:xfrm>
            <a:off x="3486151" y="3643313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19" name="Oval 19"/>
          <p:cNvSpPr>
            <a:spLocks noChangeArrowheads="1"/>
          </p:cNvSpPr>
          <p:nvPr/>
        </p:nvSpPr>
        <p:spPr bwMode="auto">
          <a:xfrm>
            <a:off x="5472113" y="2314575"/>
            <a:ext cx="8324850" cy="75557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6743701" y="10998995"/>
            <a:ext cx="476012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1" name="Rectangle 26"/>
          <p:cNvSpPr>
            <a:spLocks noChangeArrowheads="1"/>
          </p:cNvSpPr>
          <p:nvPr/>
        </p:nvSpPr>
        <p:spPr bwMode="auto">
          <a:xfrm>
            <a:off x="2286001" y="88986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2" name="Rectangle 29"/>
          <p:cNvSpPr>
            <a:spLocks noChangeArrowheads="1"/>
          </p:cNvSpPr>
          <p:nvPr/>
        </p:nvSpPr>
        <p:spPr bwMode="auto">
          <a:xfrm>
            <a:off x="2286000" y="6858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3" name="Rectangle 30"/>
          <p:cNvSpPr>
            <a:spLocks noChangeArrowheads="1"/>
          </p:cNvSpPr>
          <p:nvPr/>
        </p:nvSpPr>
        <p:spPr bwMode="auto">
          <a:xfrm>
            <a:off x="2286000" y="37147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4" name="Rectangle 37"/>
          <p:cNvSpPr>
            <a:spLocks noChangeArrowheads="1"/>
          </p:cNvSpPr>
          <p:nvPr/>
        </p:nvSpPr>
        <p:spPr bwMode="auto">
          <a:xfrm>
            <a:off x="2286000" y="881538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5" name="Rectangle 39"/>
          <p:cNvSpPr>
            <a:spLocks noChangeArrowheads="1"/>
          </p:cNvSpPr>
          <p:nvPr/>
        </p:nvSpPr>
        <p:spPr bwMode="auto">
          <a:xfrm>
            <a:off x="2286001" y="9864337"/>
            <a:ext cx="18473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0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350">
                <a:cs typeface="Arial" panose="020B0604020202020204" pitchFamily="34" charset="0"/>
              </a:rPr>
              <a:t/>
            </a:r>
            <a:br>
              <a:rPr lang="ru-RU" altLang="ru-RU" sz="1350">
                <a:cs typeface="Arial" panose="020B0604020202020204" pitchFamily="34" charset="0"/>
              </a:rPr>
            </a:br>
            <a:endParaRPr lang="ru-RU" altLang="ru-RU" sz="2700">
              <a:cs typeface="Arial" panose="020B0604020202020204" pitchFamily="34" charset="0"/>
            </a:endParaRPr>
          </a:p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6" name="Rectangle 40"/>
          <p:cNvSpPr>
            <a:spLocks noChangeArrowheads="1"/>
          </p:cNvSpPr>
          <p:nvPr/>
        </p:nvSpPr>
        <p:spPr bwMode="auto">
          <a:xfrm>
            <a:off x="2286000" y="107727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7" name="Rectangle 41"/>
          <p:cNvSpPr>
            <a:spLocks noChangeArrowheads="1"/>
          </p:cNvSpPr>
          <p:nvPr/>
        </p:nvSpPr>
        <p:spPr bwMode="auto">
          <a:xfrm>
            <a:off x="2286001" y="14625935"/>
            <a:ext cx="184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700">
              <a:cs typeface="Arial" panose="020B0604020202020204" pitchFamily="34" charset="0"/>
            </a:endParaRPr>
          </a:p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8" name="Rectangle 44"/>
          <p:cNvSpPr>
            <a:spLocks noChangeArrowheads="1"/>
          </p:cNvSpPr>
          <p:nvPr/>
        </p:nvSpPr>
        <p:spPr bwMode="auto">
          <a:xfrm>
            <a:off x="2286000" y="15087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38929" name="Rectangle 47"/>
          <p:cNvSpPr>
            <a:spLocks noChangeArrowheads="1"/>
          </p:cNvSpPr>
          <p:nvPr/>
        </p:nvSpPr>
        <p:spPr bwMode="auto">
          <a:xfrm>
            <a:off x="2286001" y="18905623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700">
              <a:cs typeface="Arial" panose="020B0604020202020204" pitchFamily="34" charset="0"/>
            </a:endParaRPr>
          </a:p>
        </p:txBody>
      </p:sp>
      <p:sp>
        <p:nvSpPr>
          <p:cNvPr id="56352" name="AutoShape 18"/>
          <p:cNvSpPr>
            <a:spLocks noChangeArrowheads="1"/>
          </p:cNvSpPr>
          <p:nvPr/>
        </p:nvSpPr>
        <p:spPr bwMode="auto">
          <a:xfrm>
            <a:off x="5812632" y="2347913"/>
            <a:ext cx="5112543" cy="426005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702" y="11042"/>
                </a:moveTo>
                <a:cubicBezTo>
                  <a:pt x="20704" y="10961"/>
                  <a:pt x="20705" y="10881"/>
                  <a:pt x="20705" y="10800"/>
                </a:cubicBezTo>
                <a:cubicBezTo>
                  <a:pt x="20705" y="5329"/>
                  <a:pt x="16270" y="895"/>
                  <a:pt x="10800" y="895"/>
                </a:cubicBezTo>
                <a:cubicBezTo>
                  <a:pt x="5329" y="895"/>
                  <a:pt x="895" y="5329"/>
                  <a:pt x="895" y="10800"/>
                </a:cubicBezTo>
                <a:cubicBezTo>
                  <a:pt x="895" y="16270"/>
                  <a:pt x="5329" y="20705"/>
                  <a:pt x="10800" y="20705"/>
                </a:cubicBezTo>
                <a:cubicBezTo>
                  <a:pt x="13517" y="20705"/>
                  <a:pt x="16115" y="19588"/>
                  <a:pt x="17985" y="17617"/>
                </a:cubicBezTo>
                <a:lnTo>
                  <a:pt x="18634" y="18233"/>
                </a:lnTo>
                <a:cubicBezTo>
                  <a:pt x="16595" y="20382"/>
                  <a:pt x="13762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88"/>
                  <a:pt x="21598" y="10976"/>
                  <a:pt x="21596" y="11064"/>
                </a:cubicBezTo>
                <a:lnTo>
                  <a:pt x="24295" y="11131"/>
                </a:lnTo>
                <a:lnTo>
                  <a:pt x="21072" y="14200"/>
                </a:lnTo>
                <a:lnTo>
                  <a:pt x="18002" y="10976"/>
                </a:lnTo>
                <a:lnTo>
                  <a:pt x="20702" y="110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808080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ru-RU" sz="2700">
              <a:latin typeface="Arial" charset="0"/>
            </a:endParaRPr>
          </a:p>
        </p:txBody>
      </p:sp>
      <p:pic>
        <p:nvPicPr>
          <p:cNvPr id="63" name="Picture 2" descr="C:\Users\Oksana\Desktop\фото 2013\Лесничество\DSC083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4976" y="2250261"/>
            <a:ext cx="5476287" cy="514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Круговая стрелка 63"/>
          <p:cNvSpPr/>
          <p:nvPr/>
        </p:nvSpPr>
        <p:spPr>
          <a:xfrm rot="819476">
            <a:off x="5553282" y="1789789"/>
            <a:ext cx="5911833" cy="5749469"/>
          </a:xfrm>
          <a:prstGeom prst="circularArrow">
            <a:avLst>
              <a:gd name="adj1" fmla="val 3597"/>
              <a:gd name="adj2" fmla="val 792315"/>
              <a:gd name="adj3" fmla="val 21048391"/>
              <a:gd name="adj4" fmla="val 1161588"/>
              <a:gd name="adj5" fmla="val 5804"/>
            </a:avLst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>
              <a:solidFill>
                <a:schemeClr val="tx1"/>
              </a:solidFill>
            </a:endParaRPr>
          </a:p>
        </p:txBody>
      </p:sp>
      <p:sp>
        <p:nvSpPr>
          <p:cNvPr id="55" name="Rectangle 20"/>
          <p:cNvSpPr>
            <a:spLocks noChangeArrowheads="1"/>
          </p:cNvSpPr>
          <p:nvPr/>
        </p:nvSpPr>
        <p:spPr bwMode="auto">
          <a:xfrm>
            <a:off x="1714448" y="857220"/>
            <a:ext cx="3566547" cy="1716882"/>
          </a:xfrm>
          <a:prstGeom prst="wedgeRectCallout">
            <a:avLst>
              <a:gd name="adj1" fmla="val 103458"/>
              <a:gd name="adj2" fmla="val 29214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Отдел 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экологии и обращения с отходами 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Сургутского </a:t>
            </a: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района –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 мероприятий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экологической направленности 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разных уровнях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500002" y="2786046"/>
            <a:ext cx="3750468" cy="1477328"/>
          </a:xfrm>
          <a:prstGeom prst="wedgeRectCallout">
            <a:avLst>
              <a:gd name="adj1" fmla="val 98587"/>
              <a:gd name="adj2" fmla="val -34116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Депутаты Думы Сургутского района-финансовая поддержка и согласование авторских  идей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12183134" y="291630"/>
            <a:ext cx="5872725" cy="405466"/>
          </a:xfrm>
          <a:prstGeom prst="wedgeRectCallout">
            <a:avLst>
              <a:gd name="adj1" fmla="val -76745"/>
              <a:gd name="adj2" fmla="val 587626"/>
            </a:avLst>
          </a:prstGeom>
          <a:solidFill>
            <a:srgbClr val="FFFFFF">
              <a:alpha val="67843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Научные работники ИРО ХМАО -Югра</a:t>
            </a:r>
          </a:p>
        </p:txBody>
      </p:sp>
      <p:sp>
        <p:nvSpPr>
          <p:cNvPr id="38942" name="Прямоугольник 1"/>
          <p:cNvSpPr>
            <a:spLocks noChangeArrowheads="1"/>
          </p:cNvSpPr>
          <p:nvPr/>
        </p:nvSpPr>
        <p:spPr bwMode="auto">
          <a:xfrm>
            <a:off x="357126" y="0"/>
            <a:ext cx="10144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Развитие творческой  образовательной экосистемы </a:t>
            </a:r>
            <a:endParaRPr lang="ru-RU" alt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>
            <a:off x="281143" y="6414351"/>
            <a:ext cx="2033588" cy="881281"/>
          </a:xfrm>
          <a:prstGeom prst="wedgeRectCallout">
            <a:avLst>
              <a:gd name="adj1" fmla="val 239076"/>
              <a:gd name="adj2" fmla="val -96902"/>
            </a:avLst>
          </a:prstGeom>
          <a:solidFill>
            <a:srgbClr val="FFFFFF">
              <a:alpha val="70980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50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Пимское 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участковое Лесничество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8" name="Text Box 23"/>
          <p:cNvSpPr txBox="1">
            <a:spLocks noChangeArrowheads="1"/>
          </p:cNvSpPr>
          <p:nvPr/>
        </p:nvSpPr>
        <p:spPr bwMode="auto">
          <a:xfrm>
            <a:off x="171450" y="8791370"/>
            <a:ext cx="5300663" cy="1107996"/>
          </a:xfrm>
          <a:prstGeom prst="wedgeRectCallout">
            <a:avLst>
              <a:gd name="adj1" fmla="val 81350"/>
              <a:gd name="adj2" fmla="val -257331"/>
            </a:avLst>
          </a:prstGeom>
          <a:solidFill>
            <a:srgbClr val="FFFFFF">
              <a:alpha val="67843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50" dirty="0">
                <a:solidFill>
                  <a:schemeClr val="tx1"/>
                </a:solidFill>
                <a:latin typeface="Arial Black" pitchFamily="34" charset="0"/>
              </a:rPr>
              <a:t>Научные сотрудники заповедника «Юганский», члены рабочей группы по журавлям Евразии ,члены Союза охраны птиц России (СОПР), с.Угут </a:t>
            </a:r>
          </a:p>
        </p:txBody>
      </p:sp>
      <p:pic>
        <p:nvPicPr>
          <p:cNvPr id="38943" name="Picture 10" descr="\\Delo\обмен дело\БУШУЕВА\для экологии\DSC040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92311" y="6325807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Picture 12" descr="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22570" y="5303045"/>
            <a:ext cx="95964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20"/>
          <p:cNvSpPr>
            <a:spLocks noChangeArrowheads="1"/>
          </p:cNvSpPr>
          <p:nvPr/>
        </p:nvSpPr>
        <p:spPr bwMode="auto">
          <a:xfrm>
            <a:off x="12913112" y="9266433"/>
            <a:ext cx="4069781" cy="858125"/>
          </a:xfrm>
          <a:prstGeom prst="wedgeRectCallout">
            <a:avLst>
              <a:gd name="adj1" fmla="val -115280"/>
              <a:gd name="adj2" fmla="val -387290"/>
            </a:avLst>
          </a:prstGeom>
          <a:solidFill>
            <a:srgbClr val="FFFFFF">
              <a:alpha val="69020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МУК «Лянторский хантыйский  этнографический музей»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5656662" y="9458999"/>
            <a:ext cx="1852980" cy="628650"/>
          </a:xfrm>
          <a:prstGeom prst="wedgeRectCallout">
            <a:avLst>
              <a:gd name="adj1" fmla="val 98184"/>
              <a:gd name="adj2" fmla="val -439162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МБОУ </a:t>
            </a: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СОШ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 г. Лянтор </a:t>
            </a:r>
          </a:p>
          <a:p>
            <a:pPr>
              <a:defRPr/>
            </a:pPr>
            <a:endParaRPr lang="ru-RU" sz="2100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9634538" y="777876"/>
            <a:ext cx="2931318" cy="425273"/>
          </a:xfrm>
          <a:prstGeom prst="wedgeRectCallout">
            <a:avLst>
              <a:gd name="adj1" fmla="val -42726"/>
              <a:gd name="adj2" fmla="val 279924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Совет Федерации РФ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8914" name="Picture 6" descr="C:\Users\Тамара\Desktop\DSC026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650183" y="852858"/>
            <a:ext cx="4892621" cy="37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Содержимое 4" descr="DSC0227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386888" y="3853352"/>
            <a:ext cx="5319509" cy="355313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8936" name="Picture 3" descr="C:\Users\Oksana\Desktop\Рисунок3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442110">
            <a:off x="6264523" y="6253137"/>
            <a:ext cx="2308296" cy="16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9" descr="C:\Users\Тамара\Desktop\Рисунок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72430" y="7331320"/>
            <a:ext cx="3637650" cy="295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2" descr="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0301" y="2367452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2" descr="C:\Users\Oksana\Desktop\Рисунок2.jpg"/>
          <p:cNvPicPr>
            <a:picLocks noGrp="1" noChangeAspect="1" noChangeArrowheads="1"/>
          </p:cNvPicPr>
          <p:nvPr>
            <p:ph/>
          </p:nvPr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4140332">
            <a:off x="9539471" y="1609574"/>
            <a:ext cx="2583656" cy="1885950"/>
          </a:xfrm>
          <a:noFill/>
        </p:spPr>
      </p:pic>
      <p:pic>
        <p:nvPicPr>
          <p:cNvPr id="39" name="Picture 2" descr="C:\Users\Oksana\Desktop\Рисунок2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1565569">
            <a:off x="6538832" y="1309033"/>
            <a:ext cx="2114436" cy="1543441"/>
          </a:xfrm>
          <a:prstGeom prst="rect">
            <a:avLst/>
          </a:prstGeom>
          <a:noFill/>
        </p:spPr>
      </p:pic>
      <p:pic>
        <p:nvPicPr>
          <p:cNvPr id="2" name="Ветеринары - Гимн Ветеринаров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506820" y="701461"/>
            <a:ext cx="4936930" cy="474738"/>
          </a:xfrm>
          <a:prstGeom prst="wedgeRectCallout">
            <a:avLst>
              <a:gd name="adj1" fmla="val -668"/>
              <a:gd name="adj2" fmla="val 237049"/>
            </a:avLst>
          </a:prstGeom>
          <a:solidFill>
            <a:srgbClr val="FFFFFF">
              <a:alpha val="69804"/>
            </a:srgb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Администрация Сургутского района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41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Рабочий стол\2019-2020\Августовская\схема взаимодейств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54351" y="0"/>
            <a:ext cx="14833649" cy="100748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5"/>
          <p:cNvSpPr/>
          <p:nvPr/>
        </p:nvSpPr>
        <p:spPr>
          <a:xfrm rot="18973070">
            <a:off x="-1679376" y="2763245"/>
            <a:ext cx="3358750" cy="3540613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ый треугольник 6"/>
          <p:cNvSpPr/>
          <p:nvPr/>
        </p:nvSpPr>
        <p:spPr>
          <a:xfrm rot="3037078">
            <a:off x="16205538" y="1700043"/>
            <a:ext cx="3341997" cy="284633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564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349625"/>
            <a:ext cx="6950709" cy="6937375"/>
          </a:xfrm>
          <a:custGeom>
            <a:avLst/>
            <a:gdLst/>
            <a:ahLst/>
            <a:cxnLst/>
            <a:rect l="l" t="t" r="r" b="b"/>
            <a:pathLst>
              <a:path w="6950709" h="6937375">
                <a:moveTo>
                  <a:pt x="6950706" y="6936805"/>
                </a:moveTo>
                <a:lnTo>
                  <a:pt x="0" y="6936805"/>
                </a:lnTo>
                <a:lnTo>
                  <a:pt x="0" y="0"/>
                </a:lnTo>
                <a:lnTo>
                  <a:pt x="6950706" y="6936805"/>
                </a:lnTo>
                <a:close/>
              </a:path>
            </a:pathLst>
          </a:custGeom>
          <a:solidFill>
            <a:srgbClr val="1B7894">
              <a:alpha val="47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6">
            <a:extLst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27976" y="5107915"/>
            <a:ext cx="9471655" cy="5292169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9318887" y="5248806"/>
            <a:ext cx="5431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К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омплексная </a:t>
            </a: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обучающая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площадка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 Black" pitchFamily="34" charset="0"/>
              </a:rPr>
              <a:t>Экодром «Юниор»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7337" y="5107915"/>
            <a:ext cx="8991014" cy="529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01893" y="45205"/>
            <a:ext cx="9356767" cy="500230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3392472" y="166664"/>
            <a:ext cx="47358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Информационная площадка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 «Территория </a:t>
            </a:r>
            <a:r>
              <a:rPr lang="ru-RU" sz="2000" b="1" dirty="0" err="1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Эколят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225152" y="5229823"/>
            <a:ext cx="6840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Тематическая </a:t>
            </a:r>
            <a:r>
              <a:rPr lang="ru-RU" sz="2000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площадка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«Белая птица счастья»</a:t>
            </a:r>
            <a:endParaRPr lang="ru-RU" sz="2000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2" name="Picture 3" descr="C:\Users\Тамара\Desktop\Ельмендеевой\DSC01146.JPG">
            <a:extLst>
              <a:ext uri="{FF2B5EF4-FFF2-40B4-BE49-F238E27FC236}">
                <a16:creationId xmlns="" xmlns:a16="http://schemas.microsoft.com/office/drawing/2014/main" id="{94311361-8FDB-4C18-94B6-20087AC1E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9817" y="45205"/>
            <a:ext cx="8934100" cy="504322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3070042" y="62303"/>
            <a:ext cx="7568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Тематическая 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площадка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«Зеленная Алея Победы»</a:t>
            </a:r>
            <a:endParaRPr lang="ru-RU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551712" y="4423420"/>
            <a:ext cx="237626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Продукт совместной деятельности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14159" y="-38427"/>
            <a:ext cx="18288000" cy="1104899"/>
          </a:xfrm>
          <a:custGeom>
            <a:avLst/>
            <a:gdLst/>
            <a:ahLst/>
            <a:cxnLst/>
            <a:rect l="l" t="t" r="r" b="b"/>
            <a:pathLst>
              <a:path w="18288000" h="2874645">
                <a:moveTo>
                  <a:pt x="0" y="0"/>
                </a:moveTo>
                <a:lnTo>
                  <a:pt x="18287999" y="0"/>
                </a:lnTo>
                <a:lnTo>
                  <a:pt x="18287999" y="2874263"/>
                </a:lnTo>
                <a:lnTo>
                  <a:pt x="0" y="2874263"/>
                </a:lnTo>
                <a:lnTo>
                  <a:pt x="0" y="0"/>
                </a:lnTo>
                <a:close/>
              </a:path>
            </a:pathLst>
          </a:custGeom>
          <a:solidFill>
            <a:srgbClr val="1B7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792" y="68742"/>
            <a:ext cx="85361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125" dirty="0" smtClean="0">
                <a:latin typeface="Arial Narrow" pitchFamily="34" charset="0"/>
              </a:rPr>
              <a:t>Функционирование практико-познавательного комплекса «Школа познавательных  наук»</a:t>
            </a:r>
            <a:endParaRPr sz="2000" b="1" spc="-125" dirty="0">
              <a:latin typeface="Arial Narrow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593725" cy="1187450"/>
          </a:xfrm>
          <a:custGeom>
            <a:avLst/>
            <a:gdLst/>
            <a:ahLst/>
            <a:cxnLst/>
            <a:rect l="l" t="t" r="r" b="b"/>
            <a:pathLst>
              <a:path w="593725" h="1187450">
                <a:moveTo>
                  <a:pt x="0" y="0"/>
                </a:moveTo>
                <a:lnTo>
                  <a:pt x="593677" y="593677"/>
                </a:lnTo>
                <a:lnTo>
                  <a:pt x="0" y="1187354"/>
                </a:lnTo>
                <a:lnTo>
                  <a:pt x="0" y="0"/>
                </a:lnTo>
                <a:close/>
              </a:path>
            </a:pathLst>
          </a:custGeom>
          <a:solidFill>
            <a:srgbClr val="D0FEFF">
              <a:alpha val="5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34280" y="0"/>
            <a:ext cx="553720" cy="1106170"/>
          </a:xfrm>
          <a:custGeom>
            <a:avLst/>
            <a:gdLst/>
            <a:ahLst/>
            <a:cxnLst/>
            <a:rect l="l" t="t" r="r" b="b"/>
            <a:pathLst>
              <a:path w="553719" h="1106170">
                <a:moveTo>
                  <a:pt x="553565" y="1106024"/>
                </a:moveTo>
                <a:lnTo>
                  <a:pt x="0" y="552458"/>
                </a:lnTo>
                <a:lnTo>
                  <a:pt x="552458" y="0"/>
                </a:lnTo>
                <a:lnTo>
                  <a:pt x="553565" y="1106024"/>
                </a:lnTo>
                <a:close/>
              </a:path>
            </a:pathLst>
          </a:custGeom>
          <a:solidFill>
            <a:srgbClr val="D0FEFF">
              <a:alpha val="5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2" descr="C:\Users\Тамара\Desktop\ффффффф\DSC00834.JPG">
            <a:extLst>
              <a:ext uri="{FF2B5EF4-FFF2-40B4-BE49-F238E27FC236}">
                <a16:creationId xmlns="" xmlns:a16="http://schemas.microsoft.com/office/drawing/2014/main" id="{39B52E3B-6063-42A3-8706-242365E7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46292"/>
            <a:ext cx="6047656" cy="404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Tamara\Desktop\Фото на сайт Зотову\DSC05739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9"/>
          <a:stretch>
            <a:fillRect/>
          </a:stretch>
        </p:blipFill>
        <p:spPr bwMode="auto">
          <a:xfrm>
            <a:off x="-43328" y="5879781"/>
            <a:ext cx="10106535" cy="442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4198" y="5103469"/>
            <a:ext cx="838862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FFAF0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Деятельгость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 на базе детского сада  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экологическиех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 объединений:</a:t>
            </a:r>
            <a:b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- «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Эколята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-дошколята»,  дошкольное лесничество «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Стершонок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»,  волонтёрское объединение из числа детей, родителей, представителей администрации 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Сургутского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 района «Зелёные пионеры»</a:t>
            </a:r>
            <a:endParaRPr lang="ru-RU" sz="1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1" name="Picture 36" descr="D:\работа\Новая папка\IMG_20180523_1600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159030" y="771952"/>
            <a:ext cx="6067737" cy="39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9"/>
          <p:cNvSpPr txBox="1">
            <a:spLocks/>
          </p:cNvSpPr>
          <p:nvPr/>
        </p:nvSpPr>
        <p:spPr>
          <a:xfrm>
            <a:off x="11304344" y="-38427"/>
            <a:ext cx="653394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rgbClr val="FFFAF0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b="1" spc="-125" dirty="0" smtClean="0">
                <a:latin typeface="Arial Narrow" pitchFamily="34" charset="0"/>
              </a:rPr>
              <a:t>Ежегодное участие в Международной экологической акции «Спасти и сохранить»</a:t>
            </a:r>
            <a:endParaRPr lang="ru-RU" sz="2000" b="1" spc="-125" dirty="0">
              <a:latin typeface="Arial Narrow" pitchFamily="34" charset="0"/>
            </a:endParaRPr>
          </a:p>
        </p:txBody>
      </p:sp>
      <p:pic>
        <p:nvPicPr>
          <p:cNvPr id="16" name="Picture 2" descr="F:\АЗБУКА ПРИРОДОЛЮБИЯ\Материалы ЭКОЛЯТА 21.12.2017г\6. фото Эколята\Акция Эколята\IMG_022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95800" y="5580565"/>
            <a:ext cx="6983656" cy="465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0358849" y="4958338"/>
            <a:ext cx="84249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 Narrow" pitchFamily="34" charset="0"/>
              </a:rPr>
              <a:t>Сургутский район </a:t>
            </a:r>
            <a:r>
              <a:rPr lang="ru-RU" altLang="ru-RU" sz="1600" b="1" dirty="0" smtClean="0">
                <a:latin typeface="Arial Narrow" pitchFamily="34" charset="0"/>
              </a:rPr>
              <a:t> признан</a:t>
            </a:r>
            <a:r>
              <a:rPr lang="ru-RU" altLang="ru-RU" sz="1600" b="1" dirty="0">
                <a:latin typeface="Arial Narrow" pitchFamily="34" charset="0"/>
              </a:rPr>
              <a:t> </a:t>
            </a:r>
            <a:r>
              <a:rPr lang="ru-RU" altLang="ru-RU" sz="1600" b="1" dirty="0" smtClean="0">
                <a:latin typeface="Arial Narrow" pitchFamily="34" charset="0"/>
              </a:rPr>
              <a:t>Территорией</a:t>
            </a:r>
            <a:r>
              <a:rPr lang="ru-RU" altLang="ru-RU" sz="1600" b="1" dirty="0">
                <a:latin typeface="Arial Narrow" pitchFamily="34" charset="0"/>
              </a:rPr>
              <a:t> </a:t>
            </a:r>
            <a:r>
              <a:rPr lang="ru-RU" altLang="ru-RU" sz="1600" b="1" dirty="0" smtClean="0">
                <a:latin typeface="Arial Narrow" pitchFamily="34" charset="0"/>
              </a:rPr>
              <a:t>«</a:t>
            </a:r>
            <a:r>
              <a:rPr lang="ru-RU" altLang="ru-RU" sz="1600" b="1" dirty="0" err="1" smtClean="0">
                <a:latin typeface="Arial Narrow" pitchFamily="34" charset="0"/>
              </a:rPr>
              <a:t>Эколят</a:t>
            </a:r>
            <a:r>
              <a:rPr lang="ru-RU" altLang="ru-RU" sz="1600" b="1" dirty="0" smtClean="0">
                <a:latin typeface="Arial Narrow" pitchFamily="34" charset="0"/>
              </a:rPr>
              <a:t>- </a:t>
            </a:r>
            <a:r>
              <a:rPr lang="ru-RU" altLang="ru-RU" sz="1600" b="1" dirty="0">
                <a:latin typeface="Arial Narrow" pitchFamily="34" charset="0"/>
              </a:rPr>
              <a:t>Молодых  </a:t>
            </a:r>
            <a:r>
              <a:rPr lang="ru-RU" altLang="ru-RU" sz="1600" b="1" dirty="0" smtClean="0">
                <a:latin typeface="Arial Narrow" pitchFamily="34" charset="0"/>
              </a:rPr>
              <a:t>защитников </a:t>
            </a:r>
            <a:r>
              <a:rPr lang="ru-RU" altLang="ru-RU" sz="1600" b="1" dirty="0">
                <a:latin typeface="Arial Narrow" pitchFamily="34" charset="0"/>
              </a:rPr>
              <a:t>Природы</a:t>
            </a:r>
            <a:r>
              <a:rPr lang="ru-RU" altLang="ru-RU" dirty="0" smtClean="0">
                <a:latin typeface="Arial Black" pitchFamily="34" charset="0"/>
              </a:rPr>
              <a:t>». </a:t>
            </a:r>
            <a:r>
              <a:rPr lang="ru-RU" altLang="ru-RU" sz="1600" b="1" dirty="0" smtClean="0">
                <a:latin typeface="Arial Narrow" pitchFamily="34" charset="0"/>
              </a:rPr>
              <a:t>Воспитанники МБДОУ д/с «Ромашка» первыми были </a:t>
            </a:r>
            <a:r>
              <a:rPr lang="ru-RU" altLang="ru-RU" sz="1600" b="1" dirty="0" err="1" smtClean="0">
                <a:latin typeface="Arial Narrow" pitchFamily="34" charset="0"/>
              </a:rPr>
              <a:t>прияняты</a:t>
            </a:r>
            <a:r>
              <a:rPr lang="ru-RU" altLang="ru-RU" sz="1600" b="1" dirty="0" smtClean="0">
                <a:latin typeface="Arial Narrow" pitchFamily="34" charset="0"/>
              </a:rPr>
              <a:t> в ряды «</a:t>
            </a:r>
            <a:r>
              <a:rPr lang="ru-RU" altLang="ru-RU" sz="1600" b="1" dirty="0" err="1" smtClean="0">
                <a:latin typeface="Arial Narrow" pitchFamily="34" charset="0"/>
              </a:rPr>
              <a:t>Эколят</a:t>
            </a:r>
            <a:r>
              <a:rPr lang="ru-RU" altLang="ru-RU" sz="1600" b="1" dirty="0" smtClean="0">
                <a:latin typeface="Arial Narrow" pitchFamily="34" charset="0"/>
              </a:rPr>
              <a:t>-дошколят»</a:t>
            </a:r>
            <a:endParaRPr lang="ru-RU" altLang="ru-RU" sz="1600" b="1" dirty="0">
              <a:latin typeface="Arial Narrow" pitchFamily="34" charset="0"/>
            </a:endParaRPr>
          </a:p>
        </p:txBody>
      </p:sp>
      <p:pic>
        <p:nvPicPr>
          <p:cNvPr id="18" name="Picture 2" descr="C:\Users\Тамара\Desktop\АЗБУКА ПРИРОДОЛЮБИЯ\1...ФОТО Эколята-деятельность\фото Эколята Круглый стол\фото Елка Эколят\3AH48c0eg-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4612" y="788855"/>
            <a:ext cx="5714382" cy="3957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0142" y="0"/>
            <a:ext cx="9147874" cy="10310659"/>
          </a:xfrm>
          <a:custGeom>
            <a:avLst/>
            <a:gdLst/>
            <a:ahLst/>
            <a:cxnLst/>
            <a:rect l="l" t="t" r="r" b="b"/>
            <a:pathLst>
              <a:path w="9295765" h="9255760">
                <a:moveTo>
                  <a:pt x="9295759" y="40411"/>
                </a:moveTo>
                <a:lnTo>
                  <a:pt x="80822" y="9255348"/>
                </a:lnTo>
                <a:lnTo>
                  <a:pt x="0" y="9255348"/>
                </a:lnTo>
                <a:lnTo>
                  <a:pt x="9255347" y="0"/>
                </a:lnTo>
                <a:lnTo>
                  <a:pt x="9295759" y="40411"/>
                </a:lnTo>
                <a:close/>
              </a:path>
            </a:pathLst>
          </a:custGeom>
          <a:solidFill>
            <a:srgbClr val="1B7894"/>
          </a:solidFill>
          <a:ln>
            <a:solidFill>
              <a:srgbClr val="0B11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0332" y="6250789"/>
            <a:ext cx="928694" cy="1071570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497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459460" y="3299869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2326" y="6640896"/>
            <a:ext cx="500066" cy="528954"/>
          </a:xfrm>
          <a:custGeom>
            <a:avLst/>
            <a:gdLst/>
            <a:ahLst/>
            <a:cxnLst/>
            <a:rect l="l" t="t" r="r" b="b"/>
            <a:pathLst>
              <a:path w="635635" h="671829">
                <a:moveTo>
                  <a:pt x="635621" y="259935"/>
                </a:moveTo>
                <a:lnTo>
                  <a:pt x="534145" y="166245"/>
                </a:lnTo>
                <a:lnTo>
                  <a:pt x="67650" y="671513"/>
                </a:lnTo>
                <a:lnTo>
                  <a:pt x="0" y="609054"/>
                </a:lnTo>
                <a:lnTo>
                  <a:pt x="466494" y="103786"/>
                </a:lnTo>
                <a:lnTo>
                  <a:pt x="365618" y="10651"/>
                </a:lnTo>
                <a:lnTo>
                  <a:pt x="366173" y="10051"/>
                </a:lnTo>
                <a:lnTo>
                  <a:pt x="618087" y="0"/>
                </a:lnTo>
                <a:lnTo>
                  <a:pt x="625524" y="6866"/>
                </a:lnTo>
                <a:lnTo>
                  <a:pt x="635621" y="259935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C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27358" y="3867903"/>
            <a:ext cx="428628" cy="457516"/>
          </a:xfrm>
          <a:custGeom>
            <a:avLst/>
            <a:gdLst/>
            <a:ahLst/>
            <a:cxnLst/>
            <a:rect l="l" t="t" r="r" b="b"/>
            <a:pathLst>
              <a:path w="635635" h="671829">
                <a:moveTo>
                  <a:pt x="635622" y="259934"/>
                </a:moveTo>
                <a:lnTo>
                  <a:pt x="534145" y="166245"/>
                </a:lnTo>
                <a:lnTo>
                  <a:pt x="67650" y="671513"/>
                </a:lnTo>
                <a:lnTo>
                  <a:pt x="0" y="609054"/>
                </a:lnTo>
                <a:lnTo>
                  <a:pt x="466495" y="103786"/>
                </a:lnTo>
                <a:lnTo>
                  <a:pt x="365619" y="10651"/>
                </a:lnTo>
                <a:lnTo>
                  <a:pt x="366174" y="10051"/>
                </a:lnTo>
                <a:lnTo>
                  <a:pt x="618086" y="0"/>
                </a:lnTo>
                <a:lnTo>
                  <a:pt x="625524" y="6867"/>
                </a:lnTo>
                <a:lnTo>
                  <a:pt x="635622" y="259934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"/>
          <p:cNvSpPr txBox="1"/>
          <p:nvPr/>
        </p:nvSpPr>
        <p:spPr>
          <a:xfrm>
            <a:off x="8153400" y="2552700"/>
            <a:ext cx="6278245" cy="8227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2115">
              <a:lnSpc>
                <a:spcPct val="108000"/>
              </a:lnSpc>
              <a:spcBef>
                <a:spcPts val="95"/>
              </a:spcBef>
            </a:pPr>
            <a:endParaRPr lang="ru-RU" sz="2400" dirty="0" smtClean="0"/>
          </a:p>
          <a:p>
            <a:pPr marL="12700" marR="412115">
              <a:lnSpc>
                <a:spcPct val="108000"/>
              </a:lnSpc>
              <a:spcBef>
                <a:spcPts val="95"/>
              </a:spcBef>
            </a:pPr>
            <a:endParaRPr sz="24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5"/>
          <p:cNvSpPr/>
          <p:nvPr/>
        </p:nvSpPr>
        <p:spPr>
          <a:xfrm>
            <a:off x="7370172" y="1250129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7731847" y="1832837"/>
            <a:ext cx="492759" cy="500066"/>
          </a:xfrm>
          <a:custGeom>
            <a:avLst/>
            <a:gdLst/>
            <a:ahLst/>
            <a:cxnLst/>
            <a:rect l="l" t="t" r="r" b="b"/>
            <a:pathLst>
              <a:path w="635635" h="671829">
                <a:moveTo>
                  <a:pt x="635622" y="259934"/>
                </a:moveTo>
                <a:lnTo>
                  <a:pt x="534145" y="166245"/>
                </a:lnTo>
                <a:lnTo>
                  <a:pt x="67650" y="671513"/>
                </a:lnTo>
                <a:lnTo>
                  <a:pt x="0" y="609054"/>
                </a:lnTo>
                <a:lnTo>
                  <a:pt x="466495" y="103786"/>
                </a:lnTo>
                <a:lnTo>
                  <a:pt x="365619" y="10651"/>
                </a:lnTo>
                <a:lnTo>
                  <a:pt x="366174" y="10051"/>
                </a:lnTo>
                <a:lnTo>
                  <a:pt x="618086" y="0"/>
                </a:lnTo>
                <a:lnTo>
                  <a:pt x="625524" y="6867"/>
                </a:lnTo>
                <a:lnTo>
                  <a:pt x="635622" y="259934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Заголовок 35"/>
          <p:cNvSpPr>
            <a:spLocks noGrp="1"/>
          </p:cNvSpPr>
          <p:nvPr>
            <p:ph type="title"/>
          </p:nvPr>
        </p:nvSpPr>
        <p:spPr>
          <a:xfrm>
            <a:off x="357126" y="214278"/>
            <a:ext cx="6775563" cy="861774"/>
          </a:xfrm>
        </p:spPr>
        <p:txBody>
          <a:bodyPr/>
          <a:lstStyle/>
          <a:p>
            <a:pPr algn="ctr"/>
            <a:r>
              <a:rPr lang="ru-RU" altLang="ru-RU" sz="2800" cap="all" dirty="0" smtClean="0">
                <a:solidFill>
                  <a:srgbClr val="0B1193"/>
                </a:solidFill>
                <a:latin typeface="Arial Black" pitchFamily="34" charset="0"/>
                <a:ea typeface="Fedra Sans Pro Light" charset="0"/>
                <a:cs typeface="Fedra Sans Pro Light" charset="0"/>
                <a:sym typeface="Fedra Sans Pro"/>
              </a:rPr>
              <a:t>Инновационная </a:t>
            </a:r>
            <a:br>
              <a:rPr lang="ru-RU" altLang="ru-RU" sz="2800" cap="all" dirty="0" smtClean="0">
                <a:solidFill>
                  <a:srgbClr val="0B1193"/>
                </a:solidFill>
                <a:latin typeface="Arial Black" pitchFamily="34" charset="0"/>
                <a:ea typeface="Fedra Sans Pro Light" charset="0"/>
                <a:cs typeface="Fedra Sans Pro Light" charset="0"/>
                <a:sym typeface="Fedra Sans Pro"/>
              </a:rPr>
            </a:br>
            <a:r>
              <a:rPr lang="ru-RU" altLang="ru-RU" sz="2800" cap="all" dirty="0" smtClean="0">
                <a:solidFill>
                  <a:srgbClr val="0B1193"/>
                </a:solidFill>
                <a:latin typeface="Arial Black" pitchFamily="34" charset="0"/>
                <a:ea typeface="Fedra Sans Pro Light" charset="0"/>
                <a:cs typeface="Fedra Sans Pro Light" charset="0"/>
                <a:sym typeface="Fedra Sans Pro"/>
              </a:rPr>
              <a:t>деятельность ДОО</a:t>
            </a:r>
            <a:endParaRPr lang="ru-RU" sz="2800" dirty="0">
              <a:solidFill>
                <a:srgbClr val="0B1193"/>
              </a:solidFill>
            </a:endParaRPr>
          </a:p>
        </p:txBody>
      </p:sp>
      <p:pic>
        <p:nvPicPr>
          <p:cNvPr id="37" name="Рисунок 5" descr="http://xn--80atdlv6dr.xn--p1ai/wp-maps/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7639" y="0"/>
            <a:ext cx="9953493" cy="475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2" name="Прямая со стрелкой 41"/>
          <p:cNvCxnSpPr/>
          <p:nvPr/>
        </p:nvCxnSpPr>
        <p:spPr>
          <a:xfrm flipH="1">
            <a:off x="9961446" y="3375489"/>
            <a:ext cx="1921443" cy="1532876"/>
          </a:xfrm>
          <a:prstGeom prst="straightConnector1">
            <a:avLst/>
          </a:prstGeom>
          <a:ln w="38100">
            <a:solidFill>
              <a:srgbClr val="7A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7" descr="https://img09.rl0.ru/6bfa380f37e8e7c38e3ec3bdf13c3bdd/c956x1200/dreem-pics.com/uploads/posts/2017-10/1508082063_01-4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001520" y="2712442"/>
            <a:ext cx="1745862" cy="195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11" descr="https://img01.rl0.ru/a8a312e33ad25d96ac6e8880bba743c5/c400x586/xn--80atdlv6dr.xn--p1ai/wp-content/uploads/2015/09/043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73153" y="1265546"/>
            <a:ext cx="1885379" cy="229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10" descr="https://img06.rl0.ru/0a8345c92a311ed542ac9f62161530af/c673x931/kcdod.khb.ru/files/documents/9209_yolochka_1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96132" y="2096397"/>
            <a:ext cx="159639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https://img08.rl0.ru/60c65245eba5dfa4f56a00a33f3c4324/c675x932/mdouskazka.su/ecologi/tihonia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03922">
            <a:off x="15286772" y="1684886"/>
            <a:ext cx="1414322" cy="16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7"/>
          <p:cNvSpPr>
            <a:spLocks noChangeArrowheads="1"/>
          </p:cNvSpPr>
          <p:nvPr/>
        </p:nvSpPr>
        <p:spPr bwMode="auto">
          <a:xfrm>
            <a:off x="5000596" y="4857748"/>
            <a:ext cx="6882293" cy="397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5839" tIns="87920" rIns="175839" bIns="87920">
            <a:spAutoFit/>
          </a:bodyPr>
          <a:lstStyle/>
          <a:p>
            <a:r>
              <a:rPr lang="ru-RU" altLang="ru-RU" sz="1900" dirty="0">
                <a:solidFill>
                  <a:srgbClr val="7A0000"/>
                </a:solidFill>
                <a:latin typeface="Arial Black" pitchFamily="34" charset="0"/>
              </a:rPr>
              <a:t>ФЕДЕРАЛЬНАЯ </a:t>
            </a:r>
            <a:r>
              <a:rPr lang="ru-RU" altLang="ru-RU" sz="1900" dirty="0" smtClean="0">
                <a:solidFill>
                  <a:srgbClr val="7A0000"/>
                </a:solidFill>
                <a:latin typeface="Arial Black" pitchFamily="34" charset="0"/>
              </a:rPr>
              <a:t>ЭКСПЕРИМЕНТАЛЬНАЯ  ПЛОЩАДКА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«Природоохранный социально-образовательный   проект "Эколята-дошколята": инструментарии, формы, методы и технологии экологического образования и воспитания </a:t>
            </a:r>
            <a:r>
              <a:rPr lang="ru-RU" sz="1900" smtClean="0">
                <a:latin typeface="Arial" pitchFamily="34" charset="0"/>
                <a:cs typeface="Arial" pitchFamily="34" charset="0"/>
              </a:rPr>
              <a:t>детей»</a:t>
            </a:r>
            <a:endParaRPr lang="ru-RU" altLang="ru-RU" sz="1900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endParaRPr lang="ru-RU" altLang="ru-RU" sz="3800" dirty="0">
              <a:solidFill>
                <a:srgbClr val="7A0000"/>
              </a:solidFill>
              <a:latin typeface="Arial Black" pitchFamily="34" charset="0"/>
            </a:endParaRPr>
          </a:p>
          <a:p>
            <a:endParaRPr lang="ru-RU" altLang="ru-RU" sz="3800" dirty="0">
              <a:solidFill>
                <a:srgbClr val="7A0000"/>
              </a:solidFill>
              <a:latin typeface="Arial Black" pitchFamily="34" charset="0"/>
            </a:endParaRPr>
          </a:p>
          <a:p>
            <a:endParaRPr lang="ru-RU" altLang="ru-RU" sz="3800" dirty="0">
              <a:solidFill>
                <a:srgbClr val="7A0000"/>
              </a:solidFill>
              <a:latin typeface="Arial Black" pitchFamily="34" charset="0"/>
            </a:endParaRPr>
          </a:p>
          <a:p>
            <a:endParaRPr lang="ru-RU" altLang="ru-RU" sz="3800" dirty="0">
              <a:solidFill>
                <a:srgbClr val="7A0000"/>
              </a:solidFill>
              <a:latin typeface="Arial Black" pitchFamily="34" charset="0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12001519" y="4909592"/>
            <a:ext cx="5970367" cy="12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75839" tIns="87920" rIns="175839" bIns="87920" numCol="1" anchor="ctr" anchorCtr="0" compatLnSpc="1">
            <a:prstTxWarp prst="textNoShape">
              <a:avLst/>
            </a:prstTxWarp>
            <a:spAutoFit/>
          </a:bodyPr>
          <a:lstStyle/>
          <a:p>
            <a:pPr defTabSz="1758391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rgbClr val="9900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lang="ru-RU" sz="1700" dirty="0" smtClean="0">
                <a:solidFill>
                  <a:srgbClr val="990033"/>
                </a:solidFill>
                <a:latin typeface="Arial Black" pitchFamily="34" charset="0"/>
                <a:ea typeface="Calibri" pitchFamily="34" charset="0"/>
                <a:cs typeface="Arial" pitchFamily="34" charset="0"/>
              </a:rPr>
              <a:t>Региональная инновационная площадка</a:t>
            </a:r>
            <a:r>
              <a:rPr lang="ru-RU" sz="1700" dirty="0" smtClean="0">
                <a:solidFill>
                  <a:srgbClr val="9900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  <a:p>
            <a:pPr defTabSz="1758391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«Эколого-развивающая </a:t>
            </a:r>
            <a:r>
              <a:rPr lang="ru-RU" sz="17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предметно-пространственная </a:t>
            </a:r>
          </a:p>
          <a:p>
            <a:pPr defTabSz="1758391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образовательная   среда ДОО, как средство духовно-</a:t>
            </a:r>
          </a:p>
          <a:p>
            <a:pPr defTabSz="1758391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нравственного развития дошкольников</a:t>
            </a:r>
            <a:r>
              <a:rPr lang="ru-RU" sz="19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1882889" y="6621721"/>
            <a:ext cx="6800106" cy="762333"/>
          </a:xfrm>
          <a:prstGeom prst="rect">
            <a:avLst/>
          </a:prstGeom>
        </p:spPr>
        <p:txBody>
          <a:bodyPr wrap="square" lIns="175839" tIns="87920" rIns="175839" bIns="87920">
            <a:spAutoFit/>
          </a:bodyPr>
          <a:lstStyle/>
          <a:p>
            <a:r>
              <a:rPr lang="ru-RU" sz="1900" dirty="0" smtClean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-Районный ресурсный центр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по направлению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 «Экологическое образование»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1882889" y="7643830"/>
            <a:ext cx="6981590" cy="134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5839" tIns="87920" rIns="175839" bIns="87920" numCol="1" anchor="ctr" anchorCtr="0" compatLnSpc="1">
            <a:prstTxWarp prst="textNoShape">
              <a:avLst/>
            </a:prstTxWarp>
            <a:spAutoFit/>
          </a:bodyPr>
          <a:lstStyle/>
          <a:p>
            <a:pPr defTabSz="1758391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99003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-Районная инновационная площадка </a:t>
            </a:r>
            <a:r>
              <a:rPr lang="ru-RU" sz="19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«О</a:t>
            </a:r>
            <a:r>
              <a:rPr lang="ru-RU" sz="19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рганизация и оценка развивающей</a:t>
            </a:r>
            <a:endParaRPr lang="ru-RU" sz="19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17583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предметно-пространственной образовательной среды </a:t>
            </a:r>
          </a:p>
          <a:p>
            <a:pPr defTabSz="17583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условиях ФГОС дошкольного образования»-</a:t>
            </a:r>
            <a:endParaRPr lang="ru-RU" sz="3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428828" y="7500954"/>
            <a:ext cx="7561462" cy="2224271"/>
          </a:xfrm>
          <a:prstGeom prst="rect">
            <a:avLst/>
          </a:prstGeom>
        </p:spPr>
        <p:txBody>
          <a:bodyPr wrap="square" lIns="175839" tIns="87920" rIns="175839" bIns="87920">
            <a:spAutoFit/>
          </a:bodyPr>
          <a:lstStyle/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СЕТЕВОЕ ВЗАИМОДЕЙСТВИЕ - </a:t>
            </a:r>
            <a:r>
              <a:rPr lang="ru-RU" sz="1900" dirty="0" smtClean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Ассоциированная инновационная организация межрегионального партнёрства </a:t>
            </a:r>
            <a:r>
              <a:rPr lang="ru-RU" sz="1900" dirty="0" err="1" smtClean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пилотного</a:t>
            </a:r>
            <a:r>
              <a:rPr lang="ru-RU" sz="1900" dirty="0" smtClean="0">
                <a:solidFill>
                  <a:srgbClr val="990033"/>
                </a:solidFill>
                <a:latin typeface="Arial Black" pitchFamily="34" charset="0"/>
                <a:cs typeface="Arial" pitchFamily="34" charset="0"/>
              </a:rPr>
              <a:t> проекта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программы УНИТВИН/ЮНЕСКО по образованию для устойчивого развития «Межрегиональное сетевое партнерство: Учимся жить устойчиво в глобальном мире: Экология. Здоровье. Безопасность»-2019г.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7"/>
          <p:cNvSpPr>
            <a:spLocks noChangeArrowheads="1"/>
          </p:cNvSpPr>
          <p:nvPr/>
        </p:nvSpPr>
        <p:spPr bwMode="auto">
          <a:xfrm>
            <a:off x="8674536" y="294075"/>
            <a:ext cx="11715832" cy="48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5839" tIns="87920" rIns="175839" bIns="87920">
            <a:spAutoFit/>
          </a:bodyPr>
          <a:lstStyle/>
          <a:p>
            <a:r>
              <a:rPr lang="ru-RU" altLang="ru-RU" sz="2000" dirty="0">
                <a:solidFill>
                  <a:srgbClr val="C00000"/>
                </a:solidFill>
                <a:latin typeface="Arial Black" pitchFamily="34" charset="0"/>
              </a:rPr>
              <a:t>«РОССИЯ - Территория </a:t>
            </a:r>
            <a:r>
              <a:rPr lang="ru-RU" altLang="ru-RU" sz="2000" dirty="0" err="1">
                <a:solidFill>
                  <a:srgbClr val="C00000"/>
                </a:solidFill>
                <a:latin typeface="Arial Black" pitchFamily="34" charset="0"/>
              </a:rPr>
              <a:t>Эколят</a:t>
            </a:r>
            <a:r>
              <a:rPr lang="ru-RU" altLang="ru-RU" sz="2000" dirty="0">
                <a:solidFill>
                  <a:srgbClr val="C00000"/>
                </a:solidFill>
                <a:latin typeface="Arial Black" pitchFamily="34" charset="0"/>
              </a:rPr>
              <a:t> – Молодых защитников Природы»</a:t>
            </a:r>
          </a:p>
        </p:txBody>
      </p:sp>
      <p:pic>
        <p:nvPicPr>
          <p:cNvPr id="40" name="Picture 2" descr="6100111d699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709413" y="2808382"/>
            <a:ext cx="789748" cy="7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Благотворительный фонд Сбербанка «Вклад в будущее» — Членство ...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564" y="1071534"/>
            <a:ext cx="228988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123138546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288017" y="7098990"/>
            <a:ext cx="1440160" cy="13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285688" y="2000228"/>
            <a:ext cx="6597058" cy="175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7827" tIns="43913" rIns="87827" bIns="43913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1pPr>
            <a:lvl2pPr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2pPr>
            <a:lvl3pPr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3pPr>
            <a:lvl4pPr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4pPr>
            <a:lvl5pPr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9pPr>
          </a:lstStyle>
          <a:p>
            <a:pPr defTabSz="22855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57109" algn="l"/>
                <a:tab pos="914217" algn="l"/>
                <a:tab pos="1371326" algn="l"/>
                <a:tab pos="1828434" algn="l"/>
                <a:tab pos="2285543" algn="l"/>
                <a:tab pos="2742652" algn="l"/>
                <a:tab pos="3199760" algn="l"/>
                <a:tab pos="3656869" algn="l"/>
                <a:tab pos="4113977" algn="l"/>
                <a:tab pos="4571086" algn="l"/>
                <a:tab pos="5028194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ЦЕНТР развития личностного потенциала</a:t>
            </a:r>
          </a:p>
          <a:p>
            <a:pPr defTabSz="22855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57109" algn="l"/>
                <a:tab pos="914217" algn="l"/>
                <a:tab pos="1371326" algn="l"/>
                <a:tab pos="1828434" algn="l"/>
                <a:tab pos="2285543" algn="l"/>
                <a:tab pos="2742652" algn="l"/>
                <a:tab pos="3199760" algn="l"/>
                <a:tab pos="3656869" algn="l"/>
                <a:tab pos="4113977" algn="l"/>
                <a:tab pos="4571086" algn="l"/>
                <a:tab pos="5028194" algn="l"/>
              </a:tabLst>
            </a:pPr>
            <a:r>
              <a:rPr lang="ru-RU" altLang="ru-RU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Личностное развитие участников образовательных отношений в условиях творческой образовательной экосистемы детского сада</a:t>
            </a:r>
            <a:endParaRPr lang="ru-RU" altLang="ru-RU" sz="20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77231"/>
            <a:ext cx="7724547" cy="8736373"/>
          </a:xfrm>
          <a:custGeom>
            <a:avLst/>
            <a:gdLst/>
            <a:ahLst/>
            <a:cxnLst/>
            <a:rect l="l" t="t" r="r" b="b"/>
            <a:pathLst>
              <a:path w="9295765" h="9255760">
                <a:moveTo>
                  <a:pt x="9295759" y="40411"/>
                </a:moveTo>
                <a:lnTo>
                  <a:pt x="80822" y="9255348"/>
                </a:lnTo>
                <a:lnTo>
                  <a:pt x="0" y="9255348"/>
                </a:lnTo>
                <a:lnTo>
                  <a:pt x="9255347" y="0"/>
                </a:lnTo>
                <a:lnTo>
                  <a:pt x="9295759" y="40411"/>
                </a:lnTo>
                <a:close/>
              </a:path>
            </a:pathLst>
          </a:custGeom>
          <a:solidFill>
            <a:srgbClr val="1B7894"/>
          </a:solidFill>
          <a:ln>
            <a:solidFill>
              <a:srgbClr val="0B11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/>
          <p:cNvSpPr/>
          <p:nvPr/>
        </p:nvSpPr>
        <p:spPr>
          <a:xfrm>
            <a:off x="2522959" y="5002603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4755030" y="2412907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2977" y="232024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398426" y="7470209"/>
            <a:ext cx="1071570" cy="1214446"/>
          </a:xfrm>
          <a:custGeom>
            <a:avLst/>
            <a:gdLst/>
            <a:ahLst/>
            <a:cxnLst/>
            <a:rect l="l" t="t" r="r" b="b"/>
            <a:pathLst>
              <a:path w="2016760" h="2020570">
                <a:moveTo>
                  <a:pt x="2016392" y="0"/>
                </a:moveTo>
                <a:lnTo>
                  <a:pt x="2016392" y="2020433"/>
                </a:lnTo>
                <a:lnTo>
                  <a:pt x="0" y="2020433"/>
                </a:lnTo>
                <a:lnTo>
                  <a:pt x="2016392" y="0"/>
                </a:lnTo>
                <a:close/>
              </a:path>
            </a:pathLst>
          </a:custGeom>
          <a:solidFill>
            <a:srgbClr val="1B7894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 descr="D:\конкурс\презентация\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418484" y="113035"/>
            <a:ext cx="3789622" cy="25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7732" y="177527"/>
            <a:ext cx="676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2021г.,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установка тематической площадки на территории сада «Театр под открытым небом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User\Desktop\ПРезентация проект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9665" y="1984160"/>
            <a:ext cx="4413976" cy="31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68781" y="2765578"/>
            <a:ext cx="724971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2022г.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оформление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творческой лаборатории: «Цветовая палитра сада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развития творческих способностей дошкольников</a:t>
            </a:r>
          </a:p>
        </p:txBody>
      </p:sp>
      <p:pic>
        <p:nvPicPr>
          <p:cNvPr id="12" name="Picture 3" descr="C:\Users\User\Desktop\ПРезентация проекта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556" b="100000" l="0" r="9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75706" y="3366665"/>
            <a:ext cx="4550531" cy="43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37591" y="5143500"/>
            <a:ext cx="1103674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2022г.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5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установление  культурно-символического объекта «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Эколята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защитники природы» на территории детского сада,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как  первого образа в Российской Федерации пропаганды защитников природы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приобщения взрослых и детей к культуре нравственных ценностей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89781" y="7906119"/>
            <a:ext cx="122807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2023г</a:t>
            </a:r>
            <a:r>
              <a:rPr lang="ru-RU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cap="all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обустройство учебной площадки «Экологическая библиотека» где планируется обустройство современным интерактивным пространством для функционирования детского сада как ресурсного центра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Сургутского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района по экологическому образованию и повышения уровня теоретической и практической подготовки педагогов и представлении детских проектов</a:t>
            </a:r>
          </a:p>
        </p:txBody>
      </p:sp>
      <p:grpSp>
        <p:nvGrpSpPr>
          <p:cNvPr id="15" name="object 2"/>
          <p:cNvGrpSpPr/>
          <p:nvPr/>
        </p:nvGrpSpPr>
        <p:grpSpPr>
          <a:xfrm>
            <a:off x="1636062" y="7008461"/>
            <a:ext cx="4452421" cy="2995547"/>
            <a:chOff x="0" y="0"/>
            <a:chExt cx="6675628" cy="5590413"/>
          </a:xfrm>
        </p:grpSpPr>
        <p:sp>
          <p:nvSpPr>
            <p:cNvPr id="16" name="object 3"/>
            <p:cNvSpPr/>
            <p:nvPr/>
          </p:nvSpPr>
          <p:spPr>
            <a:xfrm>
              <a:off x="79248" y="798576"/>
              <a:ext cx="6595872" cy="816863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7" name="object 4"/>
            <p:cNvSpPr/>
            <p:nvPr/>
          </p:nvSpPr>
          <p:spPr>
            <a:xfrm>
              <a:off x="79248" y="798576"/>
              <a:ext cx="6596380" cy="817244"/>
            </a:xfrm>
            <a:custGeom>
              <a:avLst/>
              <a:gdLst/>
              <a:ahLst/>
              <a:cxnLst/>
              <a:rect l="l" t="t" r="r" b="b"/>
              <a:pathLst>
                <a:path w="6596380" h="817244">
                  <a:moveTo>
                    <a:pt x="0" y="816863"/>
                  </a:moveTo>
                  <a:lnTo>
                    <a:pt x="6595872" y="816863"/>
                  </a:lnTo>
                  <a:lnTo>
                    <a:pt x="6595872" y="0"/>
                  </a:lnTo>
                  <a:lnTo>
                    <a:pt x="0" y="0"/>
                  </a:lnTo>
                  <a:lnTo>
                    <a:pt x="0" y="816863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8" name="object 5"/>
            <p:cNvSpPr/>
            <p:nvPr/>
          </p:nvSpPr>
          <p:spPr>
            <a:xfrm>
              <a:off x="79248" y="36576"/>
              <a:ext cx="6590030" cy="817244"/>
            </a:xfrm>
            <a:custGeom>
              <a:avLst/>
              <a:gdLst/>
              <a:ahLst/>
              <a:cxnLst/>
              <a:rect l="l" t="t" r="r" b="b"/>
              <a:pathLst>
                <a:path w="6590030" h="817244">
                  <a:moveTo>
                    <a:pt x="6589776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6589776" y="816863"/>
                  </a:lnTo>
                  <a:lnTo>
                    <a:pt x="6589776" y="0"/>
                  </a:lnTo>
                  <a:close/>
                </a:path>
              </a:pathLst>
            </a:custGeom>
            <a:solidFill>
              <a:srgbClr val="ACFFD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9" name="object 6"/>
            <p:cNvSpPr/>
            <p:nvPr/>
          </p:nvSpPr>
          <p:spPr>
            <a:xfrm>
              <a:off x="79248" y="36576"/>
              <a:ext cx="6590030" cy="817244"/>
            </a:xfrm>
            <a:custGeom>
              <a:avLst/>
              <a:gdLst/>
              <a:ahLst/>
              <a:cxnLst/>
              <a:rect l="l" t="t" r="r" b="b"/>
              <a:pathLst>
                <a:path w="6590030" h="817244">
                  <a:moveTo>
                    <a:pt x="0" y="816863"/>
                  </a:moveTo>
                  <a:lnTo>
                    <a:pt x="6589776" y="816863"/>
                  </a:lnTo>
                  <a:lnTo>
                    <a:pt x="6589776" y="0"/>
                  </a:lnTo>
                  <a:lnTo>
                    <a:pt x="0" y="0"/>
                  </a:lnTo>
                  <a:lnTo>
                    <a:pt x="0" y="816863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0" name="object 7"/>
            <p:cNvSpPr/>
            <p:nvPr/>
          </p:nvSpPr>
          <p:spPr>
            <a:xfrm>
              <a:off x="79248" y="1627632"/>
              <a:ext cx="6593205" cy="3956685"/>
            </a:xfrm>
            <a:custGeom>
              <a:avLst/>
              <a:gdLst/>
              <a:ahLst/>
              <a:cxnLst/>
              <a:rect l="l" t="t" r="r" b="b"/>
              <a:pathLst>
                <a:path w="6593205" h="3956685">
                  <a:moveTo>
                    <a:pt x="6592824" y="0"/>
                  </a:moveTo>
                  <a:lnTo>
                    <a:pt x="0" y="0"/>
                  </a:lnTo>
                  <a:lnTo>
                    <a:pt x="0" y="3956304"/>
                  </a:lnTo>
                  <a:lnTo>
                    <a:pt x="6592824" y="3956304"/>
                  </a:lnTo>
                  <a:lnTo>
                    <a:pt x="6592824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1" name="object 8"/>
            <p:cNvSpPr/>
            <p:nvPr/>
          </p:nvSpPr>
          <p:spPr>
            <a:xfrm>
              <a:off x="79248" y="1627632"/>
              <a:ext cx="6593205" cy="3956685"/>
            </a:xfrm>
            <a:custGeom>
              <a:avLst/>
              <a:gdLst/>
              <a:ahLst/>
              <a:cxnLst/>
              <a:rect l="l" t="t" r="r" b="b"/>
              <a:pathLst>
                <a:path w="6593205" h="3956685">
                  <a:moveTo>
                    <a:pt x="0" y="3956304"/>
                  </a:moveTo>
                  <a:lnTo>
                    <a:pt x="6592824" y="3956304"/>
                  </a:lnTo>
                  <a:lnTo>
                    <a:pt x="6592824" y="0"/>
                  </a:lnTo>
                  <a:lnTo>
                    <a:pt x="0" y="0"/>
                  </a:lnTo>
                  <a:lnTo>
                    <a:pt x="0" y="3956304"/>
                  </a:lnTo>
                  <a:close/>
                </a:path>
              </a:pathLst>
            </a:custGeom>
            <a:ln w="6096">
              <a:solidFill>
                <a:srgbClr val="7D3889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2" name="object 9"/>
            <p:cNvSpPr/>
            <p:nvPr/>
          </p:nvSpPr>
          <p:spPr>
            <a:xfrm>
              <a:off x="786383" y="2191511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3" name="object 10"/>
            <p:cNvSpPr/>
            <p:nvPr/>
          </p:nvSpPr>
          <p:spPr>
            <a:xfrm>
              <a:off x="234695" y="2807207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4" name="object 11"/>
            <p:cNvSpPr/>
            <p:nvPr/>
          </p:nvSpPr>
          <p:spPr>
            <a:xfrm>
              <a:off x="1908047" y="1840992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5" name="object 12"/>
            <p:cNvSpPr/>
            <p:nvPr/>
          </p:nvSpPr>
          <p:spPr>
            <a:xfrm>
              <a:off x="1758696" y="3000504"/>
              <a:ext cx="481583" cy="53339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6" name="object 13"/>
            <p:cNvSpPr/>
            <p:nvPr/>
          </p:nvSpPr>
          <p:spPr>
            <a:xfrm>
              <a:off x="1158240" y="2087879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7" name="object 14"/>
            <p:cNvSpPr/>
            <p:nvPr/>
          </p:nvSpPr>
          <p:spPr>
            <a:xfrm>
              <a:off x="1859279" y="2657855"/>
              <a:ext cx="481583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8" name="object 15"/>
            <p:cNvSpPr/>
            <p:nvPr/>
          </p:nvSpPr>
          <p:spPr>
            <a:xfrm>
              <a:off x="2310384" y="2151888"/>
              <a:ext cx="481583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9" name="object 16"/>
            <p:cNvSpPr/>
            <p:nvPr/>
          </p:nvSpPr>
          <p:spPr>
            <a:xfrm>
              <a:off x="1542288" y="2767583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0" name="object 17"/>
            <p:cNvSpPr/>
            <p:nvPr/>
          </p:nvSpPr>
          <p:spPr>
            <a:xfrm>
              <a:off x="1252727" y="2465832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1" name="object 18"/>
            <p:cNvSpPr/>
            <p:nvPr/>
          </p:nvSpPr>
          <p:spPr>
            <a:xfrm>
              <a:off x="938784" y="2581655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2" name="object 19"/>
            <p:cNvSpPr/>
            <p:nvPr/>
          </p:nvSpPr>
          <p:spPr>
            <a:xfrm>
              <a:off x="893063" y="2956560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3" name="object 20"/>
            <p:cNvSpPr/>
            <p:nvPr/>
          </p:nvSpPr>
          <p:spPr>
            <a:xfrm>
              <a:off x="252983" y="3188207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4" name="object 21"/>
            <p:cNvSpPr/>
            <p:nvPr/>
          </p:nvSpPr>
          <p:spPr>
            <a:xfrm>
              <a:off x="1219199" y="2874264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5" name="object 22"/>
            <p:cNvSpPr/>
            <p:nvPr/>
          </p:nvSpPr>
          <p:spPr>
            <a:xfrm>
              <a:off x="399288" y="2298192"/>
              <a:ext cx="481584" cy="53339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6" name="object 23"/>
            <p:cNvSpPr/>
            <p:nvPr/>
          </p:nvSpPr>
          <p:spPr>
            <a:xfrm>
              <a:off x="5855207" y="3526535"/>
              <a:ext cx="551688" cy="1234439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7" name="object 24"/>
            <p:cNvSpPr/>
            <p:nvPr/>
          </p:nvSpPr>
          <p:spPr>
            <a:xfrm>
              <a:off x="0" y="1246632"/>
              <a:ext cx="2255520" cy="579120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8" name="object 25"/>
            <p:cNvSpPr/>
            <p:nvPr/>
          </p:nvSpPr>
          <p:spPr>
            <a:xfrm>
              <a:off x="0" y="1246632"/>
              <a:ext cx="2255520" cy="579120"/>
            </a:xfrm>
            <a:custGeom>
              <a:avLst/>
              <a:gdLst/>
              <a:ahLst/>
              <a:cxnLst/>
              <a:rect l="l" t="t" r="r" b="b"/>
              <a:pathLst>
                <a:path w="2255520" h="579119">
                  <a:moveTo>
                    <a:pt x="0" y="579120"/>
                  </a:moveTo>
                  <a:lnTo>
                    <a:pt x="2255520" y="579120"/>
                  </a:lnTo>
                  <a:lnTo>
                    <a:pt x="2255520" y="0"/>
                  </a:lnTo>
                  <a:lnTo>
                    <a:pt x="0" y="0"/>
                  </a:lnTo>
                  <a:lnTo>
                    <a:pt x="0" y="579120"/>
                  </a:lnTo>
                  <a:close/>
                </a:path>
              </a:pathLst>
            </a:custGeom>
            <a:ln w="6095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9" name="object 26"/>
            <p:cNvSpPr/>
            <p:nvPr/>
          </p:nvSpPr>
          <p:spPr>
            <a:xfrm>
              <a:off x="4355592" y="1121663"/>
              <a:ext cx="2316480" cy="704088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0" name="object 27"/>
            <p:cNvSpPr/>
            <p:nvPr/>
          </p:nvSpPr>
          <p:spPr>
            <a:xfrm>
              <a:off x="4355592" y="1121663"/>
              <a:ext cx="2316480" cy="704215"/>
            </a:xfrm>
            <a:custGeom>
              <a:avLst/>
              <a:gdLst/>
              <a:ahLst/>
              <a:cxnLst/>
              <a:rect l="l" t="t" r="r" b="b"/>
              <a:pathLst>
                <a:path w="2316479" h="704214">
                  <a:moveTo>
                    <a:pt x="0" y="704088"/>
                  </a:moveTo>
                  <a:lnTo>
                    <a:pt x="2316480" y="704088"/>
                  </a:lnTo>
                  <a:lnTo>
                    <a:pt x="2316480" y="0"/>
                  </a:lnTo>
                  <a:lnTo>
                    <a:pt x="0" y="0"/>
                  </a:lnTo>
                  <a:lnTo>
                    <a:pt x="0" y="704088"/>
                  </a:lnTo>
                  <a:close/>
                </a:path>
              </a:pathLst>
            </a:custGeom>
            <a:ln w="6095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1" name="object 28"/>
            <p:cNvSpPr/>
            <p:nvPr/>
          </p:nvSpPr>
          <p:spPr>
            <a:xfrm>
              <a:off x="5870448" y="1213103"/>
              <a:ext cx="509015" cy="114300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2" name="object 29"/>
            <p:cNvSpPr/>
            <p:nvPr/>
          </p:nvSpPr>
          <p:spPr>
            <a:xfrm>
              <a:off x="33528" y="2176272"/>
              <a:ext cx="137160" cy="2234184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3" name="object 30"/>
            <p:cNvSpPr/>
            <p:nvPr/>
          </p:nvSpPr>
          <p:spPr>
            <a:xfrm>
              <a:off x="33528" y="2176272"/>
              <a:ext cx="137160" cy="2234565"/>
            </a:xfrm>
            <a:custGeom>
              <a:avLst/>
              <a:gdLst/>
              <a:ahLst/>
              <a:cxnLst/>
              <a:rect l="l" t="t" r="r" b="b"/>
              <a:pathLst>
                <a:path w="137160" h="2234565">
                  <a:moveTo>
                    <a:pt x="0" y="2234184"/>
                  </a:moveTo>
                  <a:lnTo>
                    <a:pt x="137160" y="2234184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2234184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4" name="object 31"/>
            <p:cNvSpPr/>
            <p:nvPr/>
          </p:nvSpPr>
          <p:spPr>
            <a:xfrm>
              <a:off x="2182368" y="2581655"/>
              <a:ext cx="481583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5" name="object 32"/>
            <p:cNvSpPr/>
            <p:nvPr/>
          </p:nvSpPr>
          <p:spPr>
            <a:xfrm>
              <a:off x="2487168" y="2481072"/>
              <a:ext cx="481583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6" name="object 33"/>
            <p:cNvSpPr/>
            <p:nvPr/>
          </p:nvSpPr>
          <p:spPr>
            <a:xfrm>
              <a:off x="1618488" y="3160776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7" name="object 34"/>
            <p:cNvSpPr/>
            <p:nvPr/>
          </p:nvSpPr>
          <p:spPr>
            <a:xfrm>
              <a:off x="1280160" y="3279647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8" name="object 35"/>
            <p:cNvSpPr/>
            <p:nvPr/>
          </p:nvSpPr>
          <p:spPr>
            <a:xfrm>
              <a:off x="950976" y="3368040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9" name="object 36"/>
            <p:cNvSpPr/>
            <p:nvPr/>
          </p:nvSpPr>
          <p:spPr>
            <a:xfrm>
              <a:off x="277367" y="3608832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0" name="object 37"/>
            <p:cNvSpPr/>
            <p:nvPr/>
          </p:nvSpPr>
          <p:spPr>
            <a:xfrm>
              <a:off x="1588007" y="2365248"/>
              <a:ext cx="481584" cy="536447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1" name="object 38"/>
            <p:cNvSpPr/>
            <p:nvPr/>
          </p:nvSpPr>
          <p:spPr>
            <a:xfrm>
              <a:off x="1975103" y="2240279"/>
              <a:ext cx="481583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2" name="object 39"/>
            <p:cNvSpPr/>
            <p:nvPr/>
          </p:nvSpPr>
          <p:spPr>
            <a:xfrm>
              <a:off x="597407" y="2697479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3" name="object 40"/>
            <p:cNvSpPr/>
            <p:nvPr/>
          </p:nvSpPr>
          <p:spPr>
            <a:xfrm>
              <a:off x="585215" y="3075432"/>
              <a:ext cx="478535" cy="533400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4" name="object 41"/>
            <p:cNvSpPr/>
            <p:nvPr/>
          </p:nvSpPr>
          <p:spPr>
            <a:xfrm>
              <a:off x="621792" y="3486911"/>
              <a:ext cx="481583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5" name="object 42"/>
            <p:cNvSpPr/>
            <p:nvPr/>
          </p:nvSpPr>
          <p:spPr>
            <a:xfrm>
              <a:off x="2014728" y="3017520"/>
              <a:ext cx="484631" cy="533400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6" name="object 43"/>
            <p:cNvSpPr/>
            <p:nvPr/>
          </p:nvSpPr>
          <p:spPr>
            <a:xfrm>
              <a:off x="2307335" y="2865120"/>
              <a:ext cx="481584" cy="533400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7" name="object 44"/>
            <p:cNvSpPr/>
            <p:nvPr/>
          </p:nvSpPr>
          <p:spPr>
            <a:xfrm>
              <a:off x="2651759" y="2752344"/>
              <a:ext cx="481584" cy="53644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8" name="object 45"/>
            <p:cNvSpPr/>
            <p:nvPr/>
          </p:nvSpPr>
          <p:spPr>
            <a:xfrm>
              <a:off x="6498336" y="1975104"/>
              <a:ext cx="116205" cy="2207260"/>
            </a:xfrm>
            <a:custGeom>
              <a:avLst/>
              <a:gdLst/>
              <a:ahLst/>
              <a:cxnLst/>
              <a:rect l="l" t="t" r="r" b="b"/>
              <a:pathLst>
                <a:path w="116204" h="2207260">
                  <a:moveTo>
                    <a:pt x="115823" y="0"/>
                  </a:moveTo>
                  <a:lnTo>
                    <a:pt x="0" y="0"/>
                  </a:lnTo>
                  <a:lnTo>
                    <a:pt x="0" y="2206752"/>
                  </a:lnTo>
                  <a:lnTo>
                    <a:pt x="115823" y="2206752"/>
                  </a:lnTo>
                  <a:lnTo>
                    <a:pt x="115823" y="0"/>
                  </a:lnTo>
                  <a:close/>
                </a:path>
              </a:pathLst>
            </a:custGeom>
            <a:solidFill>
              <a:srgbClr val="00632C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9" name="object 46"/>
            <p:cNvSpPr/>
            <p:nvPr/>
          </p:nvSpPr>
          <p:spPr>
            <a:xfrm>
              <a:off x="6498336" y="1975104"/>
              <a:ext cx="116205" cy="2207260"/>
            </a:xfrm>
            <a:custGeom>
              <a:avLst/>
              <a:gdLst/>
              <a:ahLst/>
              <a:cxnLst/>
              <a:rect l="l" t="t" r="r" b="b"/>
              <a:pathLst>
                <a:path w="116204" h="2207260">
                  <a:moveTo>
                    <a:pt x="0" y="2206752"/>
                  </a:moveTo>
                  <a:lnTo>
                    <a:pt x="115823" y="2206752"/>
                  </a:lnTo>
                  <a:lnTo>
                    <a:pt x="115823" y="0"/>
                  </a:lnTo>
                  <a:lnTo>
                    <a:pt x="0" y="0"/>
                  </a:lnTo>
                  <a:lnTo>
                    <a:pt x="0" y="2206752"/>
                  </a:lnTo>
                  <a:close/>
                </a:path>
              </a:pathLst>
            </a:custGeom>
            <a:ln w="12192">
              <a:solidFill>
                <a:srgbClr val="00461E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0" name="object 47"/>
            <p:cNvSpPr/>
            <p:nvPr/>
          </p:nvSpPr>
          <p:spPr>
            <a:xfrm>
              <a:off x="810768" y="1322832"/>
              <a:ext cx="877824" cy="350520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1" name="object 48"/>
            <p:cNvSpPr/>
            <p:nvPr/>
          </p:nvSpPr>
          <p:spPr>
            <a:xfrm>
              <a:off x="4974336" y="1252727"/>
              <a:ext cx="877824" cy="350520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2" name="object 49"/>
            <p:cNvSpPr/>
            <p:nvPr/>
          </p:nvSpPr>
          <p:spPr>
            <a:xfrm>
              <a:off x="252983" y="249923"/>
              <a:ext cx="436651" cy="741438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3" name="object 50"/>
            <p:cNvSpPr/>
            <p:nvPr/>
          </p:nvSpPr>
          <p:spPr>
            <a:xfrm>
              <a:off x="274320" y="326136"/>
              <a:ext cx="390144" cy="582168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4" name="object 51"/>
            <p:cNvSpPr/>
            <p:nvPr/>
          </p:nvSpPr>
          <p:spPr>
            <a:xfrm>
              <a:off x="2606040" y="149352"/>
              <a:ext cx="527304" cy="914400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5" name="object 52"/>
            <p:cNvSpPr/>
            <p:nvPr/>
          </p:nvSpPr>
          <p:spPr>
            <a:xfrm>
              <a:off x="5577840" y="0"/>
              <a:ext cx="774191" cy="1164336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6" name="object 53"/>
            <p:cNvSpPr/>
            <p:nvPr/>
          </p:nvSpPr>
          <p:spPr>
            <a:xfrm>
              <a:off x="3791711" y="124968"/>
              <a:ext cx="792479" cy="938784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7" name="object 54"/>
            <p:cNvSpPr/>
            <p:nvPr/>
          </p:nvSpPr>
          <p:spPr>
            <a:xfrm>
              <a:off x="1679447" y="487680"/>
              <a:ext cx="560832" cy="396239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8" name="object 55"/>
            <p:cNvSpPr/>
            <p:nvPr/>
          </p:nvSpPr>
          <p:spPr>
            <a:xfrm>
              <a:off x="1225296" y="274320"/>
              <a:ext cx="554735" cy="728472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9" name="object 56"/>
            <p:cNvSpPr/>
            <p:nvPr/>
          </p:nvSpPr>
          <p:spPr>
            <a:xfrm>
              <a:off x="3099816" y="249936"/>
              <a:ext cx="359664" cy="633984"/>
            </a:xfrm>
            <a:prstGeom prst="rect">
              <a:avLst/>
            </a:pr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0" name="object 57"/>
            <p:cNvSpPr/>
            <p:nvPr/>
          </p:nvSpPr>
          <p:spPr>
            <a:xfrm>
              <a:off x="5312663" y="499872"/>
              <a:ext cx="533400" cy="445008"/>
            </a:xfrm>
            <a:prstGeom prst="rect">
              <a:avLst/>
            </a:pr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1" name="object 58"/>
            <p:cNvSpPr/>
            <p:nvPr/>
          </p:nvSpPr>
          <p:spPr>
            <a:xfrm>
              <a:off x="4437887" y="100584"/>
              <a:ext cx="652272" cy="822960"/>
            </a:xfrm>
            <a:prstGeom prst="rect">
              <a:avLst/>
            </a:pr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2" name="object 59"/>
            <p:cNvSpPr/>
            <p:nvPr/>
          </p:nvSpPr>
          <p:spPr>
            <a:xfrm>
              <a:off x="3422904" y="588263"/>
              <a:ext cx="777239" cy="1316736"/>
            </a:xfrm>
            <a:prstGeom prst="rect">
              <a:avLst/>
            </a:pr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3" name="object 60"/>
            <p:cNvSpPr/>
            <p:nvPr/>
          </p:nvSpPr>
          <p:spPr>
            <a:xfrm>
              <a:off x="1996440" y="3904488"/>
              <a:ext cx="886968" cy="1505712"/>
            </a:xfrm>
            <a:prstGeom prst="rect">
              <a:avLst/>
            </a:pr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4" name="object 61"/>
            <p:cNvSpPr/>
            <p:nvPr/>
          </p:nvSpPr>
          <p:spPr>
            <a:xfrm>
              <a:off x="2103119" y="533400"/>
              <a:ext cx="838200" cy="1429512"/>
            </a:xfrm>
            <a:prstGeom prst="rect">
              <a:avLst/>
            </a:prstGeom>
            <a:blipFill>
              <a:blip r:embed="rId30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5" name="object 62"/>
            <p:cNvSpPr/>
            <p:nvPr/>
          </p:nvSpPr>
          <p:spPr>
            <a:xfrm>
              <a:off x="182880" y="1612391"/>
              <a:ext cx="667512" cy="582167"/>
            </a:xfrm>
            <a:prstGeom prst="rect">
              <a:avLst/>
            </a:prstGeom>
            <a:blipFill>
              <a:blip r:embed="rId31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6" name="object 63"/>
            <p:cNvSpPr/>
            <p:nvPr/>
          </p:nvSpPr>
          <p:spPr>
            <a:xfrm>
              <a:off x="798575" y="4681728"/>
              <a:ext cx="33655" cy="908685"/>
            </a:xfrm>
            <a:custGeom>
              <a:avLst/>
              <a:gdLst/>
              <a:ahLst/>
              <a:cxnLst/>
              <a:rect l="l" t="t" r="r" b="b"/>
              <a:pathLst>
                <a:path w="33655" h="908685">
                  <a:moveTo>
                    <a:pt x="33527" y="0"/>
                  </a:moveTo>
                  <a:lnTo>
                    <a:pt x="0" y="0"/>
                  </a:lnTo>
                  <a:lnTo>
                    <a:pt x="0" y="908304"/>
                  </a:lnTo>
                  <a:lnTo>
                    <a:pt x="33527" y="90830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A1D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7" name="object 64"/>
            <p:cNvSpPr/>
            <p:nvPr/>
          </p:nvSpPr>
          <p:spPr>
            <a:xfrm>
              <a:off x="798575" y="4681728"/>
              <a:ext cx="33655" cy="908685"/>
            </a:xfrm>
            <a:custGeom>
              <a:avLst/>
              <a:gdLst/>
              <a:ahLst/>
              <a:cxnLst/>
              <a:rect l="l" t="t" r="r" b="b"/>
              <a:pathLst>
                <a:path w="33655" h="908685">
                  <a:moveTo>
                    <a:pt x="0" y="908304"/>
                  </a:moveTo>
                  <a:lnTo>
                    <a:pt x="33527" y="908304"/>
                  </a:lnTo>
                  <a:lnTo>
                    <a:pt x="33527" y="0"/>
                  </a:lnTo>
                  <a:lnTo>
                    <a:pt x="0" y="0"/>
                  </a:lnTo>
                  <a:lnTo>
                    <a:pt x="0" y="908304"/>
                  </a:lnTo>
                  <a:close/>
                </a:path>
              </a:pathLst>
            </a:custGeom>
            <a:ln w="12191">
              <a:solidFill>
                <a:srgbClr val="00769F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8" name="object 65"/>
            <p:cNvSpPr/>
            <p:nvPr/>
          </p:nvSpPr>
          <p:spPr>
            <a:xfrm>
              <a:off x="1341119" y="4672584"/>
              <a:ext cx="33655" cy="911860"/>
            </a:xfrm>
            <a:custGeom>
              <a:avLst/>
              <a:gdLst/>
              <a:ahLst/>
              <a:cxnLst/>
              <a:rect l="l" t="t" r="r" b="b"/>
              <a:pathLst>
                <a:path w="33655" h="911860">
                  <a:moveTo>
                    <a:pt x="33528" y="0"/>
                  </a:moveTo>
                  <a:lnTo>
                    <a:pt x="0" y="0"/>
                  </a:lnTo>
                  <a:lnTo>
                    <a:pt x="0" y="911352"/>
                  </a:lnTo>
                  <a:lnTo>
                    <a:pt x="33528" y="911352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A1D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9" name="object 66"/>
            <p:cNvSpPr/>
            <p:nvPr/>
          </p:nvSpPr>
          <p:spPr>
            <a:xfrm>
              <a:off x="1341119" y="4672584"/>
              <a:ext cx="33655" cy="911860"/>
            </a:xfrm>
            <a:custGeom>
              <a:avLst/>
              <a:gdLst/>
              <a:ahLst/>
              <a:cxnLst/>
              <a:rect l="l" t="t" r="r" b="b"/>
              <a:pathLst>
                <a:path w="33655" h="911860">
                  <a:moveTo>
                    <a:pt x="0" y="911352"/>
                  </a:moveTo>
                  <a:lnTo>
                    <a:pt x="33528" y="911352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911352"/>
                  </a:lnTo>
                  <a:close/>
                </a:path>
              </a:pathLst>
            </a:custGeom>
            <a:ln w="12191">
              <a:solidFill>
                <a:srgbClr val="00769F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0" name="object 67"/>
            <p:cNvSpPr/>
            <p:nvPr/>
          </p:nvSpPr>
          <p:spPr>
            <a:xfrm>
              <a:off x="149352" y="3840479"/>
              <a:ext cx="1572767" cy="1133856"/>
            </a:xfrm>
            <a:prstGeom prst="rect">
              <a:avLst/>
            </a:prstGeom>
            <a:blipFill>
              <a:blip r:embed="rId32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1" name="object 68"/>
            <p:cNvSpPr/>
            <p:nvPr/>
          </p:nvSpPr>
          <p:spPr>
            <a:xfrm>
              <a:off x="2883407" y="2188464"/>
              <a:ext cx="2694432" cy="2340864"/>
            </a:xfrm>
            <a:prstGeom prst="rect">
              <a:avLst/>
            </a:prstGeom>
            <a:blipFill>
              <a:blip r:embed="rId3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2" name="object 69"/>
            <p:cNvSpPr/>
            <p:nvPr/>
          </p:nvSpPr>
          <p:spPr>
            <a:xfrm>
              <a:off x="3331463" y="3794759"/>
              <a:ext cx="957072" cy="1627632"/>
            </a:xfrm>
            <a:prstGeom prst="rect">
              <a:avLst/>
            </a:prstGeom>
            <a:blipFill>
              <a:blip r:embed="rId3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3" name="object 70"/>
            <p:cNvSpPr/>
            <p:nvPr/>
          </p:nvSpPr>
          <p:spPr>
            <a:xfrm>
              <a:off x="4617719" y="4142232"/>
              <a:ext cx="960120" cy="1344168"/>
            </a:xfrm>
            <a:prstGeom prst="rect">
              <a:avLst/>
            </a:prstGeom>
            <a:blipFill>
              <a:blip r:embed="rId3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84" name="Прямоугольник 83"/>
          <p:cNvSpPr/>
          <p:nvPr/>
        </p:nvSpPr>
        <p:spPr>
          <a:xfrm>
            <a:off x="3011721" y="760123"/>
            <a:ext cx="4092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Переход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детского сада 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новую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ступень развития </a:t>
            </a:r>
          </a:p>
          <a:p>
            <a:r>
              <a:rPr lang="ru-RU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ЭКОсад</a:t>
            </a:r>
            <a:r>
              <a:rPr lang="ru-RU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дошколят</a:t>
            </a:r>
            <a:r>
              <a:rPr lang="ru-RU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5" name="Рисунок 11" descr="C:\Users\Тамара\Desktop\1.     ГЛАВНАЯ РАБОЧАЯ ПАПКА\ВЫДАТЬ фото\40Х50.jpg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606" y="62556"/>
            <a:ext cx="3207251" cy="295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" name="Прямоугольник 85"/>
          <p:cNvSpPr/>
          <p:nvPr/>
        </p:nvSpPr>
        <p:spPr>
          <a:xfrm>
            <a:off x="3633696" y="228133"/>
            <a:ext cx="1910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2023г.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1770" y="2853296"/>
            <a:ext cx="4194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Распространение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эффективных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практик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педагогического коллектива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педагогического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сообщества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общественности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разных уровнях,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издание  методического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пособия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2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Эколята</a:t>
            </a:r>
            <a:r>
              <a:rPr lang="ru-RU" sz="2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Югры</a:t>
            </a:r>
            <a:r>
              <a:rPr lang="ru-RU" sz="2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08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563603" y="0"/>
            <a:ext cx="6724650" cy="6711315"/>
          </a:xfrm>
          <a:custGeom>
            <a:avLst/>
            <a:gdLst/>
            <a:ahLst/>
            <a:cxnLst/>
            <a:rect l="l" t="t" r="r" b="b"/>
            <a:pathLst>
              <a:path w="6724650" h="6711315">
                <a:moveTo>
                  <a:pt x="0" y="0"/>
                </a:moveTo>
                <a:lnTo>
                  <a:pt x="6724396" y="0"/>
                </a:lnTo>
                <a:lnTo>
                  <a:pt x="6724396" y="6710947"/>
                </a:lnTo>
                <a:lnTo>
                  <a:pt x="0" y="0"/>
                </a:lnTo>
                <a:close/>
              </a:path>
            </a:pathLst>
          </a:custGeom>
          <a:solidFill>
            <a:srgbClr val="1B7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52944" y="4148594"/>
            <a:ext cx="3335654" cy="3375660"/>
          </a:xfrm>
          <a:custGeom>
            <a:avLst/>
            <a:gdLst/>
            <a:ahLst/>
            <a:cxnLst/>
            <a:rect l="l" t="t" r="r" b="b"/>
            <a:pathLst>
              <a:path w="3335655" h="3375659">
                <a:moveTo>
                  <a:pt x="3335055" y="3375466"/>
                </a:moveTo>
                <a:lnTo>
                  <a:pt x="0" y="40411"/>
                </a:lnTo>
                <a:lnTo>
                  <a:pt x="40411" y="0"/>
                </a:lnTo>
                <a:lnTo>
                  <a:pt x="3335055" y="3294644"/>
                </a:lnTo>
                <a:lnTo>
                  <a:pt x="3335055" y="3375466"/>
                </a:lnTo>
                <a:close/>
              </a:path>
            </a:pathLst>
          </a:custGeom>
          <a:solidFill>
            <a:srgbClr val="1B7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78150" y="1028700"/>
            <a:ext cx="1581150" cy="1574800"/>
          </a:xfrm>
          <a:custGeom>
            <a:avLst/>
            <a:gdLst/>
            <a:ahLst/>
            <a:cxnLst/>
            <a:rect l="l" t="t" r="r" b="b"/>
            <a:pathLst>
              <a:path w="1581150" h="1574800">
                <a:moveTo>
                  <a:pt x="944808" y="12699"/>
                </a:moveTo>
                <a:lnTo>
                  <a:pt x="636341" y="12699"/>
                </a:lnTo>
                <a:lnTo>
                  <a:pt x="655422" y="0"/>
                </a:lnTo>
                <a:lnTo>
                  <a:pt x="925727" y="0"/>
                </a:lnTo>
                <a:lnTo>
                  <a:pt x="944808" y="12699"/>
                </a:lnTo>
                <a:close/>
              </a:path>
              <a:path w="1581150" h="1574800">
                <a:moveTo>
                  <a:pt x="1001425" y="25399"/>
                </a:moveTo>
                <a:lnTo>
                  <a:pt x="579724" y="25399"/>
                </a:lnTo>
                <a:lnTo>
                  <a:pt x="598480" y="12699"/>
                </a:lnTo>
                <a:lnTo>
                  <a:pt x="982669" y="12699"/>
                </a:lnTo>
                <a:lnTo>
                  <a:pt x="1001425" y="25399"/>
                </a:lnTo>
                <a:close/>
              </a:path>
              <a:path w="1581150" h="1574800">
                <a:moveTo>
                  <a:pt x="1038569" y="38099"/>
                </a:moveTo>
                <a:lnTo>
                  <a:pt x="542580" y="38099"/>
                </a:lnTo>
                <a:lnTo>
                  <a:pt x="561083" y="25399"/>
                </a:lnTo>
                <a:lnTo>
                  <a:pt x="1020066" y="25399"/>
                </a:lnTo>
                <a:lnTo>
                  <a:pt x="1038569" y="38099"/>
                </a:lnTo>
                <a:close/>
              </a:path>
              <a:path w="1581150" h="1574800">
                <a:moveTo>
                  <a:pt x="1075093" y="50799"/>
                </a:moveTo>
                <a:lnTo>
                  <a:pt x="506056" y="50799"/>
                </a:lnTo>
                <a:lnTo>
                  <a:pt x="524238" y="38099"/>
                </a:lnTo>
                <a:lnTo>
                  <a:pt x="1056911" y="38099"/>
                </a:lnTo>
                <a:lnTo>
                  <a:pt x="1075093" y="50799"/>
                </a:lnTo>
                <a:close/>
              </a:path>
              <a:path w="1581150" h="1574800">
                <a:moveTo>
                  <a:pt x="1110953" y="63499"/>
                </a:moveTo>
                <a:lnTo>
                  <a:pt x="470195" y="63499"/>
                </a:lnTo>
                <a:lnTo>
                  <a:pt x="488034" y="50799"/>
                </a:lnTo>
                <a:lnTo>
                  <a:pt x="1093114" y="50799"/>
                </a:lnTo>
                <a:lnTo>
                  <a:pt x="1110953" y="63499"/>
                </a:lnTo>
                <a:close/>
              </a:path>
              <a:path w="1581150" h="1574800">
                <a:moveTo>
                  <a:pt x="1180253" y="101599"/>
                </a:moveTo>
                <a:lnTo>
                  <a:pt x="400896" y="101599"/>
                </a:lnTo>
                <a:lnTo>
                  <a:pt x="417900" y="88899"/>
                </a:lnTo>
                <a:lnTo>
                  <a:pt x="452560" y="63499"/>
                </a:lnTo>
                <a:lnTo>
                  <a:pt x="1128589" y="63499"/>
                </a:lnTo>
                <a:lnTo>
                  <a:pt x="1163249" y="88899"/>
                </a:lnTo>
                <a:lnTo>
                  <a:pt x="1180253" y="101599"/>
                </a:lnTo>
                <a:close/>
              </a:path>
              <a:path w="1581150" h="1574800">
                <a:moveTo>
                  <a:pt x="1229794" y="1447799"/>
                </a:moveTo>
                <a:lnTo>
                  <a:pt x="351355" y="1447799"/>
                </a:lnTo>
                <a:lnTo>
                  <a:pt x="335350" y="1435099"/>
                </a:lnTo>
                <a:lnTo>
                  <a:pt x="304192" y="1409699"/>
                </a:lnTo>
                <a:lnTo>
                  <a:pt x="274188" y="1384299"/>
                </a:lnTo>
                <a:lnTo>
                  <a:pt x="245445" y="1358899"/>
                </a:lnTo>
                <a:lnTo>
                  <a:pt x="204797" y="1320799"/>
                </a:lnTo>
                <a:lnTo>
                  <a:pt x="191948" y="1295399"/>
                </a:lnTo>
                <a:lnTo>
                  <a:pt x="179452" y="1282699"/>
                </a:lnTo>
                <a:lnTo>
                  <a:pt x="167324" y="1269999"/>
                </a:lnTo>
                <a:lnTo>
                  <a:pt x="155578" y="1257299"/>
                </a:lnTo>
                <a:lnTo>
                  <a:pt x="144215" y="1244599"/>
                </a:lnTo>
                <a:lnTo>
                  <a:pt x="133235" y="1219199"/>
                </a:lnTo>
                <a:lnTo>
                  <a:pt x="122651" y="1206499"/>
                </a:lnTo>
                <a:lnTo>
                  <a:pt x="112475" y="1193799"/>
                </a:lnTo>
                <a:lnTo>
                  <a:pt x="102708" y="1168399"/>
                </a:lnTo>
                <a:lnTo>
                  <a:pt x="93350" y="1155699"/>
                </a:lnTo>
                <a:lnTo>
                  <a:pt x="84411" y="1142999"/>
                </a:lnTo>
                <a:lnTo>
                  <a:pt x="75903" y="1117599"/>
                </a:lnTo>
                <a:lnTo>
                  <a:pt x="67825" y="1104899"/>
                </a:lnTo>
                <a:lnTo>
                  <a:pt x="60178" y="1092199"/>
                </a:lnTo>
                <a:lnTo>
                  <a:pt x="52971" y="1066799"/>
                </a:lnTo>
                <a:lnTo>
                  <a:pt x="46213" y="1054099"/>
                </a:lnTo>
                <a:lnTo>
                  <a:pt x="39903" y="1028699"/>
                </a:lnTo>
                <a:lnTo>
                  <a:pt x="34041" y="1015999"/>
                </a:lnTo>
                <a:lnTo>
                  <a:pt x="28635" y="990599"/>
                </a:lnTo>
                <a:lnTo>
                  <a:pt x="23691" y="977899"/>
                </a:lnTo>
                <a:lnTo>
                  <a:pt x="19210" y="952499"/>
                </a:lnTo>
                <a:lnTo>
                  <a:pt x="15190" y="939799"/>
                </a:lnTo>
                <a:lnTo>
                  <a:pt x="11637" y="914399"/>
                </a:lnTo>
                <a:lnTo>
                  <a:pt x="8556" y="901699"/>
                </a:lnTo>
                <a:lnTo>
                  <a:pt x="5945" y="876299"/>
                </a:lnTo>
                <a:lnTo>
                  <a:pt x="3806" y="863599"/>
                </a:lnTo>
                <a:lnTo>
                  <a:pt x="2141" y="838199"/>
                </a:lnTo>
                <a:lnTo>
                  <a:pt x="951" y="825499"/>
                </a:lnTo>
                <a:lnTo>
                  <a:pt x="237" y="800099"/>
                </a:lnTo>
                <a:lnTo>
                  <a:pt x="0" y="787399"/>
                </a:lnTo>
                <a:lnTo>
                  <a:pt x="237" y="761999"/>
                </a:lnTo>
                <a:lnTo>
                  <a:pt x="951" y="749299"/>
                </a:lnTo>
                <a:lnTo>
                  <a:pt x="2141" y="723899"/>
                </a:lnTo>
                <a:lnTo>
                  <a:pt x="3806" y="711199"/>
                </a:lnTo>
                <a:lnTo>
                  <a:pt x="5945" y="685799"/>
                </a:lnTo>
                <a:lnTo>
                  <a:pt x="8556" y="673099"/>
                </a:lnTo>
                <a:lnTo>
                  <a:pt x="11637" y="647699"/>
                </a:lnTo>
                <a:lnTo>
                  <a:pt x="15190" y="634999"/>
                </a:lnTo>
                <a:lnTo>
                  <a:pt x="19210" y="609599"/>
                </a:lnTo>
                <a:lnTo>
                  <a:pt x="23691" y="596899"/>
                </a:lnTo>
                <a:lnTo>
                  <a:pt x="28635" y="571499"/>
                </a:lnTo>
                <a:lnTo>
                  <a:pt x="34041" y="558799"/>
                </a:lnTo>
                <a:lnTo>
                  <a:pt x="39903" y="533399"/>
                </a:lnTo>
                <a:lnTo>
                  <a:pt x="46213" y="520699"/>
                </a:lnTo>
                <a:lnTo>
                  <a:pt x="52971" y="495299"/>
                </a:lnTo>
                <a:lnTo>
                  <a:pt x="60178" y="482599"/>
                </a:lnTo>
                <a:lnTo>
                  <a:pt x="67825" y="469899"/>
                </a:lnTo>
                <a:lnTo>
                  <a:pt x="75903" y="444499"/>
                </a:lnTo>
                <a:lnTo>
                  <a:pt x="84411" y="431799"/>
                </a:lnTo>
                <a:lnTo>
                  <a:pt x="93350" y="406399"/>
                </a:lnTo>
                <a:lnTo>
                  <a:pt x="102708" y="393699"/>
                </a:lnTo>
                <a:lnTo>
                  <a:pt x="112475" y="380999"/>
                </a:lnTo>
                <a:lnTo>
                  <a:pt x="122651" y="355599"/>
                </a:lnTo>
                <a:lnTo>
                  <a:pt x="133235" y="342899"/>
                </a:lnTo>
                <a:lnTo>
                  <a:pt x="144215" y="330199"/>
                </a:lnTo>
                <a:lnTo>
                  <a:pt x="155578" y="317499"/>
                </a:lnTo>
                <a:lnTo>
                  <a:pt x="167324" y="292099"/>
                </a:lnTo>
                <a:lnTo>
                  <a:pt x="204797" y="253999"/>
                </a:lnTo>
                <a:lnTo>
                  <a:pt x="245445" y="215899"/>
                </a:lnTo>
                <a:lnTo>
                  <a:pt x="274188" y="190499"/>
                </a:lnTo>
                <a:lnTo>
                  <a:pt x="304192" y="165099"/>
                </a:lnTo>
                <a:lnTo>
                  <a:pt x="335350" y="139699"/>
                </a:lnTo>
                <a:lnTo>
                  <a:pt x="367623" y="114299"/>
                </a:lnTo>
                <a:lnTo>
                  <a:pt x="384137" y="101599"/>
                </a:lnTo>
                <a:lnTo>
                  <a:pt x="1197011" y="101599"/>
                </a:lnTo>
                <a:lnTo>
                  <a:pt x="1229794" y="126999"/>
                </a:lnTo>
                <a:lnTo>
                  <a:pt x="1261520" y="152399"/>
                </a:lnTo>
                <a:lnTo>
                  <a:pt x="1292110" y="177799"/>
                </a:lnTo>
                <a:lnTo>
                  <a:pt x="1321492" y="203199"/>
                </a:lnTo>
                <a:lnTo>
                  <a:pt x="1363150" y="241299"/>
                </a:lnTo>
                <a:lnTo>
                  <a:pt x="1401697" y="279399"/>
                </a:lnTo>
                <a:lnTo>
                  <a:pt x="1425571" y="317499"/>
                </a:lnTo>
                <a:lnTo>
                  <a:pt x="1436933" y="330199"/>
                </a:lnTo>
                <a:lnTo>
                  <a:pt x="1447913" y="342899"/>
                </a:lnTo>
                <a:lnTo>
                  <a:pt x="1458498" y="355599"/>
                </a:lnTo>
                <a:lnTo>
                  <a:pt x="1468674" y="380999"/>
                </a:lnTo>
                <a:lnTo>
                  <a:pt x="1478441" y="393699"/>
                </a:lnTo>
                <a:lnTo>
                  <a:pt x="1487799" y="406399"/>
                </a:lnTo>
                <a:lnTo>
                  <a:pt x="1496738" y="431799"/>
                </a:lnTo>
                <a:lnTo>
                  <a:pt x="1505246" y="444499"/>
                </a:lnTo>
                <a:lnTo>
                  <a:pt x="1513324" y="469899"/>
                </a:lnTo>
                <a:lnTo>
                  <a:pt x="1520970" y="482599"/>
                </a:lnTo>
                <a:lnTo>
                  <a:pt x="1528177" y="495299"/>
                </a:lnTo>
                <a:lnTo>
                  <a:pt x="1534936" y="520699"/>
                </a:lnTo>
                <a:lnTo>
                  <a:pt x="1541246" y="533399"/>
                </a:lnTo>
                <a:lnTo>
                  <a:pt x="1547107" y="558799"/>
                </a:lnTo>
                <a:lnTo>
                  <a:pt x="1552513" y="571499"/>
                </a:lnTo>
                <a:lnTo>
                  <a:pt x="1557457" y="596899"/>
                </a:lnTo>
                <a:lnTo>
                  <a:pt x="1561939" y="609599"/>
                </a:lnTo>
                <a:lnTo>
                  <a:pt x="1565959" y="634999"/>
                </a:lnTo>
                <a:lnTo>
                  <a:pt x="1569511" y="647699"/>
                </a:lnTo>
                <a:lnTo>
                  <a:pt x="1572593" y="673099"/>
                </a:lnTo>
                <a:lnTo>
                  <a:pt x="1575203" y="685799"/>
                </a:lnTo>
                <a:lnTo>
                  <a:pt x="1577343" y="711199"/>
                </a:lnTo>
                <a:lnTo>
                  <a:pt x="1579008" y="723899"/>
                </a:lnTo>
                <a:lnTo>
                  <a:pt x="1580198" y="749299"/>
                </a:lnTo>
                <a:lnTo>
                  <a:pt x="1580912" y="761999"/>
                </a:lnTo>
                <a:lnTo>
                  <a:pt x="1581149" y="787399"/>
                </a:lnTo>
                <a:lnTo>
                  <a:pt x="1580912" y="800099"/>
                </a:lnTo>
                <a:lnTo>
                  <a:pt x="1580198" y="825499"/>
                </a:lnTo>
                <a:lnTo>
                  <a:pt x="1579008" y="838199"/>
                </a:lnTo>
                <a:lnTo>
                  <a:pt x="1577343" y="863599"/>
                </a:lnTo>
                <a:lnTo>
                  <a:pt x="1575204" y="876299"/>
                </a:lnTo>
                <a:lnTo>
                  <a:pt x="1572593" y="901699"/>
                </a:lnTo>
                <a:lnTo>
                  <a:pt x="1569512" y="914399"/>
                </a:lnTo>
                <a:lnTo>
                  <a:pt x="1565959" y="939799"/>
                </a:lnTo>
                <a:lnTo>
                  <a:pt x="1561939" y="952499"/>
                </a:lnTo>
                <a:lnTo>
                  <a:pt x="1557458" y="977899"/>
                </a:lnTo>
                <a:lnTo>
                  <a:pt x="1552514" y="990599"/>
                </a:lnTo>
                <a:lnTo>
                  <a:pt x="1547108" y="1015999"/>
                </a:lnTo>
                <a:lnTo>
                  <a:pt x="1541246" y="1028699"/>
                </a:lnTo>
                <a:lnTo>
                  <a:pt x="1534936" y="1054099"/>
                </a:lnTo>
                <a:lnTo>
                  <a:pt x="1528177" y="1066799"/>
                </a:lnTo>
                <a:lnTo>
                  <a:pt x="1520970" y="1092199"/>
                </a:lnTo>
                <a:lnTo>
                  <a:pt x="1513324" y="1104899"/>
                </a:lnTo>
                <a:lnTo>
                  <a:pt x="1505246" y="1117599"/>
                </a:lnTo>
                <a:lnTo>
                  <a:pt x="1496738" y="1142999"/>
                </a:lnTo>
                <a:lnTo>
                  <a:pt x="1487799" y="1155699"/>
                </a:lnTo>
                <a:lnTo>
                  <a:pt x="1478441" y="1168399"/>
                </a:lnTo>
                <a:lnTo>
                  <a:pt x="1468674" y="1193799"/>
                </a:lnTo>
                <a:lnTo>
                  <a:pt x="1458498" y="1206499"/>
                </a:lnTo>
                <a:lnTo>
                  <a:pt x="1447913" y="1219199"/>
                </a:lnTo>
                <a:lnTo>
                  <a:pt x="1436933" y="1244599"/>
                </a:lnTo>
                <a:lnTo>
                  <a:pt x="1425571" y="1257299"/>
                </a:lnTo>
                <a:lnTo>
                  <a:pt x="1413825" y="1269999"/>
                </a:lnTo>
                <a:lnTo>
                  <a:pt x="1401697" y="1282699"/>
                </a:lnTo>
                <a:lnTo>
                  <a:pt x="1389201" y="1295399"/>
                </a:lnTo>
                <a:lnTo>
                  <a:pt x="1376352" y="1320799"/>
                </a:lnTo>
                <a:lnTo>
                  <a:pt x="1335704" y="1358899"/>
                </a:lnTo>
                <a:lnTo>
                  <a:pt x="1306961" y="1384299"/>
                </a:lnTo>
                <a:lnTo>
                  <a:pt x="1276957" y="1409699"/>
                </a:lnTo>
                <a:lnTo>
                  <a:pt x="1245799" y="1435099"/>
                </a:lnTo>
                <a:lnTo>
                  <a:pt x="1229794" y="1447799"/>
                </a:lnTo>
                <a:close/>
              </a:path>
              <a:path w="1581150" h="1574800">
                <a:moveTo>
                  <a:pt x="1163249" y="1485899"/>
                </a:moveTo>
                <a:lnTo>
                  <a:pt x="417900" y="1485899"/>
                </a:lnTo>
                <a:lnTo>
                  <a:pt x="400896" y="1473199"/>
                </a:lnTo>
                <a:lnTo>
                  <a:pt x="384137" y="1460499"/>
                </a:lnTo>
                <a:lnTo>
                  <a:pt x="367624" y="1447799"/>
                </a:lnTo>
                <a:lnTo>
                  <a:pt x="1213525" y="1447799"/>
                </a:lnTo>
                <a:lnTo>
                  <a:pt x="1197011" y="1460499"/>
                </a:lnTo>
                <a:lnTo>
                  <a:pt x="1180253" y="1473199"/>
                </a:lnTo>
                <a:lnTo>
                  <a:pt x="1163249" y="1485899"/>
                </a:lnTo>
                <a:close/>
              </a:path>
              <a:path w="1581150" h="1574800">
                <a:moveTo>
                  <a:pt x="1110953" y="1511299"/>
                </a:moveTo>
                <a:lnTo>
                  <a:pt x="470195" y="1511299"/>
                </a:lnTo>
                <a:lnTo>
                  <a:pt x="435128" y="1485899"/>
                </a:lnTo>
                <a:lnTo>
                  <a:pt x="1146021" y="1485899"/>
                </a:lnTo>
                <a:lnTo>
                  <a:pt x="1110953" y="1511299"/>
                </a:lnTo>
                <a:close/>
              </a:path>
              <a:path w="1581150" h="1574800">
                <a:moveTo>
                  <a:pt x="1075093" y="1523999"/>
                </a:moveTo>
                <a:lnTo>
                  <a:pt x="506056" y="1523999"/>
                </a:lnTo>
                <a:lnTo>
                  <a:pt x="488035" y="1511299"/>
                </a:lnTo>
                <a:lnTo>
                  <a:pt x="1093114" y="1511299"/>
                </a:lnTo>
                <a:lnTo>
                  <a:pt x="1075093" y="1523999"/>
                </a:lnTo>
                <a:close/>
              </a:path>
              <a:path w="1581150" h="1574800">
                <a:moveTo>
                  <a:pt x="1038569" y="1536699"/>
                </a:moveTo>
                <a:lnTo>
                  <a:pt x="542580" y="1536699"/>
                </a:lnTo>
                <a:lnTo>
                  <a:pt x="524238" y="1523999"/>
                </a:lnTo>
                <a:lnTo>
                  <a:pt x="1056911" y="1523999"/>
                </a:lnTo>
                <a:lnTo>
                  <a:pt x="1038569" y="1536699"/>
                </a:lnTo>
                <a:close/>
              </a:path>
              <a:path w="1581150" h="1574800">
                <a:moveTo>
                  <a:pt x="1001425" y="1549399"/>
                </a:moveTo>
                <a:lnTo>
                  <a:pt x="579724" y="1549399"/>
                </a:lnTo>
                <a:lnTo>
                  <a:pt x="561083" y="1536699"/>
                </a:lnTo>
                <a:lnTo>
                  <a:pt x="1020066" y="1536699"/>
                </a:lnTo>
                <a:lnTo>
                  <a:pt x="1001425" y="1549399"/>
                </a:lnTo>
                <a:close/>
              </a:path>
              <a:path w="1581150" h="1574800">
                <a:moveTo>
                  <a:pt x="944808" y="1562099"/>
                </a:moveTo>
                <a:lnTo>
                  <a:pt x="636341" y="1562099"/>
                </a:lnTo>
                <a:lnTo>
                  <a:pt x="617353" y="1549399"/>
                </a:lnTo>
                <a:lnTo>
                  <a:pt x="963796" y="1549399"/>
                </a:lnTo>
                <a:lnTo>
                  <a:pt x="944808" y="1562099"/>
                </a:lnTo>
                <a:close/>
              </a:path>
              <a:path w="1581150" h="1574800">
                <a:moveTo>
                  <a:pt x="887355" y="1574799"/>
                </a:moveTo>
                <a:lnTo>
                  <a:pt x="693794" y="1574799"/>
                </a:lnTo>
                <a:lnTo>
                  <a:pt x="674573" y="1562099"/>
                </a:lnTo>
                <a:lnTo>
                  <a:pt x="906576" y="1562099"/>
                </a:lnTo>
                <a:lnTo>
                  <a:pt x="887355" y="1574799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96766" y="1478364"/>
            <a:ext cx="647700" cy="738505"/>
          </a:xfrm>
          <a:custGeom>
            <a:avLst/>
            <a:gdLst/>
            <a:ahLst/>
            <a:cxnLst/>
            <a:rect l="l" t="t" r="r" b="b"/>
            <a:pathLst>
              <a:path w="647700" h="738505">
                <a:moveTo>
                  <a:pt x="30684" y="737964"/>
                </a:moveTo>
                <a:lnTo>
                  <a:pt x="15613" y="733727"/>
                </a:lnTo>
                <a:lnTo>
                  <a:pt x="4397" y="722820"/>
                </a:lnTo>
                <a:lnTo>
                  <a:pt x="0" y="706947"/>
                </a:lnTo>
                <a:lnTo>
                  <a:pt x="0" y="31795"/>
                </a:lnTo>
                <a:lnTo>
                  <a:pt x="3952" y="15465"/>
                </a:lnTo>
                <a:lnTo>
                  <a:pt x="15020" y="4323"/>
                </a:lnTo>
                <a:lnTo>
                  <a:pt x="30239" y="0"/>
                </a:lnTo>
                <a:lnTo>
                  <a:pt x="46643" y="4125"/>
                </a:lnTo>
                <a:lnTo>
                  <a:pt x="631669" y="341701"/>
                </a:lnTo>
                <a:lnTo>
                  <a:pt x="643231" y="353448"/>
                </a:lnTo>
                <a:lnTo>
                  <a:pt x="647085" y="368679"/>
                </a:lnTo>
                <a:lnTo>
                  <a:pt x="643231" y="384058"/>
                </a:lnTo>
                <a:lnTo>
                  <a:pt x="631669" y="396251"/>
                </a:lnTo>
                <a:lnTo>
                  <a:pt x="46643" y="733826"/>
                </a:lnTo>
                <a:lnTo>
                  <a:pt x="30684" y="737964"/>
                </a:lnTo>
                <a:close/>
              </a:path>
            </a:pathLst>
          </a:custGeom>
          <a:solidFill>
            <a:srgbClr val="1B789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49000" y="4229100"/>
            <a:ext cx="5715000" cy="4291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62000" y="6972300"/>
            <a:ext cx="11701992" cy="92333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sz="4800" smtClean="0">
                <a:solidFill>
                  <a:srgbClr val="00B050"/>
                </a:solidFill>
                <a:latin typeface="Arial Black" panose="020B0A04020102020204" pitchFamily="34" charset="0"/>
              </a:rPr>
              <a:t>БЛАГОДАРИМ </a:t>
            </a:r>
            <a:r>
              <a:rPr lang="ru-RU" sz="48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 ВНИМАНИЕ …</a:t>
            </a:r>
            <a:endParaRPr lang="ru-RU" sz="48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3" descr="C:\Users\Oksana\Desktop\Учебный год 2013-2014\работа с родителями\Общие родительские собрания\0_2e3ed_2be16ecc_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310614" flipH="1">
            <a:off x="8430930" y="4112640"/>
            <a:ext cx="348853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Oksana\Desktop\Учебный год 2013-2014\работа с родителями\Общие родительские собрания\0_2e3ed_2be16ecc_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310614" flipH="1">
            <a:off x="4343486" y="2563012"/>
            <a:ext cx="2513228" cy="21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Oksana\Desktop\Учебный год 2013-2014\работа с родителями\Общие родительские собрания\0_2e3ed_2be16ecc_L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310614" flipH="1">
            <a:off x="1214061" y="1535451"/>
            <a:ext cx="2032494" cy="17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презентации Вклад в будущее">
  <a:themeElements>
    <a:clrScheme name="Вклад">
      <a:dk1>
        <a:srgbClr val="000000"/>
      </a:dk1>
      <a:lt1>
        <a:srgbClr val="FFFFFF"/>
      </a:lt1>
      <a:dk2>
        <a:srgbClr val="414241"/>
      </a:dk2>
      <a:lt2>
        <a:srgbClr val="B3B4B3"/>
      </a:lt2>
      <a:accent1>
        <a:srgbClr val="00642D"/>
      </a:accent1>
      <a:accent2>
        <a:srgbClr val="008841"/>
      </a:accent2>
      <a:accent3>
        <a:srgbClr val="F6A429"/>
      </a:accent3>
      <a:accent4>
        <a:srgbClr val="7E388A"/>
      </a:accent4>
      <a:accent5>
        <a:srgbClr val="019E8B"/>
      </a:accent5>
      <a:accent6>
        <a:srgbClr val="00A2DA"/>
      </a:accent6>
      <a:hlink>
        <a:srgbClr val="000000"/>
      </a:hlink>
      <a:folHlink>
        <a:srgbClr val="898A89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>
          <a:defRPr sz="1000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презентации Вклад в будущее">
  <a:themeElements>
    <a:clrScheme name="Вклад">
      <a:dk1>
        <a:srgbClr val="000000"/>
      </a:dk1>
      <a:lt1>
        <a:srgbClr val="FFFFFF"/>
      </a:lt1>
      <a:dk2>
        <a:srgbClr val="414241"/>
      </a:dk2>
      <a:lt2>
        <a:srgbClr val="B3B4B3"/>
      </a:lt2>
      <a:accent1>
        <a:srgbClr val="00642D"/>
      </a:accent1>
      <a:accent2>
        <a:srgbClr val="008841"/>
      </a:accent2>
      <a:accent3>
        <a:srgbClr val="F6A429"/>
      </a:accent3>
      <a:accent4>
        <a:srgbClr val="7E388A"/>
      </a:accent4>
      <a:accent5>
        <a:srgbClr val="019E8B"/>
      </a:accent5>
      <a:accent6>
        <a:srgbClr val="00A2DA"/>
      </a:accent6>
      <a:hlink>
        <a:srgbClr val="000000"/>
      </a:hlink>
      <a:folHlink>
        <a:srgbClr val="898A89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>
          <a:defRPr sz="1000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4819</TotalTime>
  <Words>643</Words>
  <Application>Microsoft Office PowerPoint</Application>
  <PresentationFormat>Произвольный</PresentationFormat>
  <Paragraphs>82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Office Theme</vt:lpstr>
      <vt:lpstr>Тема презентации Вклад в будущее</vt:lpstr>
      <vt:lpstr>1_Тема презентации Вклад в будущее</vt:lpstr>
      <vt:lpstr>Слайд 1</vt:lpstr>
      <vt:lpstr>Слайд 2</vt:lpstr>
      <vt:lpstr>Слайд 3</vt:lpstr>
      <vt:lpstr>Слайд 4</vt:lpstr>
      <vt:lpstr>Слайд 5</vt:lpstr>
      <vt:lpstr>Функционирование практико-познавательного комплекса «Школа познавательных  наук»</vt:lpstr>
      <vt:lpstr>Инновационная  деятельность ДОО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Уральский Федеральный Округ   Сургутский район  ХМАО-Югра</dc:title>
  <dc:creator>User</dc:creator>
  <cp:lastModifiedBy>LILU</cp:lastModifiedBy>
  <cp:revision>467</cp:revision>
  <dcterms:created xsi:type="dcterms:W3CDTF">2019-11-08T10:18:24Z</dcterms:created>
  <dcterms:modified xsi:type="dcterms:W3CDTF">2024-01-09T09:05:13Z</dcterms:modified>
</cp:coreProperties>
</file>