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715000" type="screen16x10"/>
  <p:notesSz cx="9144000" cy="571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-966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714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768854" y="1562912"/>
            <a:ext cx="1826844" cy="1778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26895" y="1036320"/>
            <a:ext cx="1605394" cy="15627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66039" y="698207"/>
            <a:ext cx="1298308" cy="12638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-19176" y="1028522"/>
            <a:ext cx="9182353" cy="329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0400"/>
            <a:ext cx="6400800" cy="1428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4450"/>
            <a:ext cx="397764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4450"/>
            <a:ext cx="397764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614"/>
            <a:ext cx="9144000" cy="57083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2281" y="26619"/>
            <a:ext cx="7679436" cy="514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5932" y="1110742"/>
            <a:ext cx="8092135" cy="3348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5314950"/>
            <a:ext cx="292608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5314950"/>
            <a:ext cx="210312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5314950"/>
            <a:ext cx="210312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18" Type="http://schemas.openxmlformats.org/officeDocument/2006/relationships/image" Target="../media/image85.jpe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jpe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jpe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714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49208" y="5434076"/>
            <a:ext cx="52006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r>
              <a:rPr sz="1400" b="1" spc="-15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6095" y="4651247"/>
            <a:ext cx="6050280" cy="951230"/>
            <a:chOff x="-6095" y="4651247"/>
            <a:chExt cx="6050280" cy="951230"/>
          </a:xfrm>
        </p:grpSpPr>
        <p:sp>
          <p:nvSpPr>
            <p:cNvPr id="5" name="object 5"/>
            <p:cNvSpPr/>
            <p:nvPr/>
          </p:nvSpPr>
          <p:spPr>
            <a:xfrm>
              <a:off x="0" y="4657343"/>
              <a:ext cx="6038215" cy="939165"/>
            </a:xfrm>
            <a:custGeom>
              <a:avLst/>
              <a:gdLst/>
              <a:ahLst/>
              <a:cxnLst/>
              <a:rect l="l" t="t" r="r" b="b"/>
              <a:pathLst>
                <a:path w="6038215" h="939164">
                  <a:moveTo>
                    <a:pt x="6038088" y="0"/>
                  </a:moveTo>
                  <a:lnTo>
                    <a:pt x="0" y="0"/>
                  </a:lnTo>
                  <a:lnTo>
                    <a:pt x="0" y="938783"/>
                  </a:lnTo>
                  <a:lnTo>
                    <a:pt x="6038088" y="938783"/>
                  </a:lnTo>
                  <a:lnTo>
                    <a:pt x="6038088" y="0"/>
                  </a:lnTo>
                  <a:close/>
                </a:path>
              </a:pathLst>
            </a:custGeom>
            <a:solidFill>
              <a:srgbClr val="99CC00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657343"/>
              <a:ext cx="6038215" cy="939165"/>
            </a:xfrm>
            <a:custGeom>
              <a:avLst/>
              <a:gdLst/>
              <a:ahLst/>
              <a:cxnLst/>
              <a:rect l="l" t="t" r="r" b="b"/>
              <a:pathLst>
                <a:path w="6038215" h="939164">
                  <a:moveTo>
                    <a:pt x="0" y="938783"/>
                  </a:moveTo>
                  <a:lnTo>
                    <a:pt x="6038088" y="938783"/>
                  </a:lnTo>
                  <a:lnTo>
                    <a:pt x="6038088" y="0"/>
                  </a:lnTo>
                  <a:lnTo>
                    <a:pt x="0" y="0"/>
                  </a:lnTo>
                  <a:lnTo>
                    <a:pt x="0" y="938783"/>
                  </a:lnTo>
                  <a:close/>
                </a:path>
              </a:pathLst>
            </a:custGeom>
            <a:ln w="12192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8739" y="4689144"/>
            <a:ext cx="4079240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Бушуева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Тамара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Васильевна,</a:t>
            </a:r>
            <a:r>
              <a:rPr sz="11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заведующий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Токмакова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Оксана Евгеньевна,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заместитель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заведующего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Кириллова Татьяна Николаевна,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педагог-психолог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5360009"/>
            <a:ext cx="22650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МБДОУ д/с «Ромашка» г.</a:t>
            </a:r>
            <a:r>
              <a:rPr sz="11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Лянтор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1000" y="4831079"/>
            <a:ext cx="2990215" cy="600710"/>
          </a:xfrm>
          <a:prstGeom prst="rect">
            <a:avLst/>
          </a:prstGeom>
          <a:solidFill>
            <a:srgbClr val="FFC000">
              <a:alpha val="50195"/>
            </a:srgbClr>
          </a:solidFill>
        </p:spPr>
        <p:txBody>
          <a:bodyPr vert="horz" wrap="square" lIns="0" tIns="46355" rIns="0" bIns="0" rtlCol="0">
            <a:spAutoFit/>
          </a:bodyPr>
          <a:lstStyle/>
          <a:p>
            <a:pPr marL="91440" marR="556260" indent="39370">
              <a:lnSpc>
                <a:spcPct val="100000"/>
              </a:lnSpc>
              <a:spcBef>
                <a:spcPts val="36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Пачина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Анжела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Геннадьевна,  начальник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методического</a:t>
            </a:r>
            <a:r>
              <a:rPr sz="1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отдела</a:t>
            </a:r>
            <a:endParaRPr sz="1100">
              <a:latin typeface="Arial"/>
              <a:cs typeface="Arial"/>
            </a:endParaRPr>
          </a:p>
          <a:p>
            <a:pPr marL="167640">
              <a:lnSpc>
                <a:spcPct val="100000"/>
              </a:lnSpc>
            </a:pP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АУ 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«Институт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развития</a:t>
            </a:r>
            <a:r>
              <a:rPr sz="1100" b="1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образования»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132959" y="975360"/>
            <a:ext cx="3545840" cy="4712335"/>
            <a:chOff x="5132959" y="975360"/>
            <a:chExt cx="3545840" cy="4712335"/>
          </a:xfrm>
        </p:grpSpPr>
        <p:sp>
          <p:nvSpPr>
            <p:cNvPr id="11" name="object 11"/>
            <p:cNvSpPr/>
            <p:nvPr/>
          </p:nvSpPr>
          <p:spPr>
            <a:xfrm>
              <a:off x="6394704" y="2255520"/>
              <a:ext cx="2283713" cy="24208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78296" y="975360"/>
              <a:ext cx="2487295" cy="15971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32959" y="1867890"/>
              <a:ext cx="1871344" cy="7993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16293" y="1780209"/>
              <a:ext cx="174802" cy="1644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15200" y="4657342"/>
              <a:ext cx="661416" cy="10302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177288" y="1005332"/>
            <a:ext cx="2694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Black"/>
                <a:cs typeface="Arial Black"/>
              </a:rPr>
              <a:t>Сургутский </a:t>
            </a:r>
            <a:r>
              <a:rPr sz="1200" spc="-10" dirty="0">
                <a:solidFill>
                  <a:srgbClr val="FFFFFF"/>
                </a:solidFill>
                <a:latin typeface="Arial Black"/>
                <a:cs typeface="Arial Black"/>
              </a:rPr>
              <a:t>район</a:t>
            </a:r>
            <a:r>
              <a:rPr sz="1200" spc="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Black"/>
                <a:cs typeface="Arial Black"/>
              </a:rPr>
              <a:t>ХМАО-Югра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0600" y="1014983"/>
            <a:ext cx="463295" cy="655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959610" y="1348816"/>
            <a:ext cx="3519804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0" spc="-10" dirty="0">
                <a:solidFill>
                  <a:srgbClr val="FFFFFF"/>
                </a:solidFill>
                <a:latin typeface="Arial Black"/>
                <a:cs typeface="Arial Black"/>
              </a:rPr>
              <a:t>«ЭКОсад </a:t>
            </a:r>
            <a:r>
              <a:rPr sz="2000" b="0" spc="-15" dirty="0">
                <a:solidFill>
                  <a:srgbClr val="FFFFFF"/>
                </a:solidFill>
                <a:latin typeface="Arial Black"/>
                <a:cs typeface="Arial Black"/>
              </a:rPr>
              <a:t>для</a:t>
            </a:r>
            <a:r>
              <a:rPr sz="2000" b="0" spc="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Arial Black"/>
                <a:cs typeface="Arial Black"/>
              </a:rPr>
              <a:t>дошколят»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6264" y="2250135"/>
            <a:ext cx="4394835" cy="15557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80"/>
              </a:spcBef>
            </a:pP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«Личностное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развитие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участников  образовательных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отношений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в 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условиях творческой 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образовательной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экосистемы  детского</a:t>
            </a:r>
            <a:r>
              <a:rPr sz="20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сада»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295" y="1185672"/>
            <a:ext cx="4751832" cy="3904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05476" y="1697228"/>
            <a:ext cx="31565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797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Методика </a:t>
            </a:r>
            <a:r>
              <a:rPr sz="1200" spc="-5" dirty="0">
                <a:latin typeface="Arial"/>
                <a:cs typeface="Arial"/>
              </a:rPr>
              <a:t>диагностики организационной  </a:t>
            </a:r>
            <a:r>
              <a:rPr sz="1200" spc="-15" dirty="0">
                <a:latin typeface="Arial"/>
                <a:cs typeface="Arial"/>
              </a:rPr>
              <a:t>культуры </a:t>
            </a:r>
            <a:r>
              <a:rPr sz="1200" spc="-5" dirty="0">
                <a:latin typeface="Arial"/>
                <a:cs typeface="Arial"/>
              </a:rPr>
              <a:t>педагогического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коллектива,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родительской </a:t>
            </a:r>
            <a:r>
              <a:rPr sz="1200" spc="-5" dirty="0">
                <a:latin typeface="Arial"/>
                <a:cs typeface="Arial"/>
              </a:rPr>
              <a:t>общественности, </a:t>
            </a:r>
            <a:r>
              <a:rPr sz="1200" dirty="0">
                <a:latin typeface="Arial"/>
                <a:cs typeface="Arial"/>
              </a:rPr>
              <a:t>социальных  </a:t>
            </a:r>
            <a:r>
              <a:rPr sz="1200" spc="-5" dirty="0">
                <a:latin typeface="Arial"/>
                <a:cs typeface="Arial"/>
              </a:rPr>
              <a:t>партнёров. </a:t>
            </a:r>
            <a:r>
              <a:rPr sz="1200" spc="-10" dirty="0">
                <a:latin typeface="Arial"/>
                <a:cs typeface="Arial"/>
              </a:rPr>
              <a:t>Автор </a:t>
            </a:r>
            <a:r>
              <a:rPr sz="1200" spc="-5" dirty="0">
                <a:latin typeface="Arial"/>
                <a:cs typeface="Arial"/>
              </a:rPr>
              <a:t>В.А.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Ясвин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04797" y="790143"/>
            <a:ext cx="3859529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25" dirty="0">
                <a:solidFill>
                  <a:srgbClr val="00AF50"/>
                </a:solidFill>
              </a:rPr>
              <a:t>ИССЛЕДОВАНИЕ </a:t>
            </a:r>
            <a:r>
              <a:rPr sz="2000" spc="-15" dirty="0">
                <a:solidFill>
                  <a:srgbClr val="00AF50"/>
                </a:solidFill>
              </a:rPr>
              <a:t>СРЕДЫ</a:t>
            </a:r>
            <a:r>
              <a:rPr sz="2000" spc="160" dirty="0">
                <a:solidFill>
                  <a:srgbClr val="00AF50"/>
                </a:solidFill>
              </a:rPr>
              <a:t> </a:t>
            </a:r>
            <a:r>
              <a:rPr sz="2000" spc="-5" dirty="0">
                <a:solidFill>
                  <a:srgbClr val="00AF50"/>
                </a:solidFill>
              </a:rPr>
              <a:t>ДОО</a:t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82870" y="1747215"/>
            <a:ext cx="3340100" cy="7092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spc="-15" dirty="0">
                <a:latin typeface="Calibri"/>
                <a:cs typeface="Calibri"/>
              </a:rPr>
              <a:t>Методика </a:t>
            </a:r>
            <a:r>
              <a:rPr sz="1600" spc="-10" dirty="0">
                <a:latin typeface="Calibri"/>
                <a:cs typeface="Calibri"/>
              </a:rPr>
              <a:t>векторного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моделирования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среды </a:t>
            </a:r>
            <a:r>
              <a:rPr sz="1600" spc="-5" dirty="0">
                <a:latin typeface="Calibri"/>
                <a:cs typeface="Calibri"/>
              </a:rPr>
              <a:t>развития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личности.</a:t>
            </a:r>
            <a:endParaRPr sz="160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latin typeface="Arial"/>
                <a:cs typeface="Arial"/>
              </a:rPr>
              <a:t>Автор </a:t>
            </a:r>
            <a:r>
              <a:rPr sz="1200" spc="-5" dirty="0">
                <a:latin typeface="Arial"/>
                <a:cs typeface="Arial"/>
              </a:rPr>
              <a:t>В.А.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Ясвин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2688" y="1115567"/>
            <a:ext cx="4078224" cy="3550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4649" y="4594047"/>
            <a:ext cx="7313930" cy="48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Вывод: </a:t>
            </a:r>
            <a:r>
              <a:rPr sz="1000" spc="-5" dirty="0">
                <a:latin typeface="Arial"/>
                <a:cs typeface="Arial"/>
              </a:rPr>
              <a:t>из четырёх </a:t>
            </a:r>
            <a:r>
              <a:rPr sz="1000" dirty="0">
                <a:latin typeface="Arial"/>
                <a:cs typeface="Arial"/>
              </a:rPr>
              <a:t>предлагаемых </a:t>
            </a:r>
            <a:r>
              <a:rPr sz="1000" spc="-5" dirty="0">
                <a:latin typeface="Arial"/>
                <a:cs typeface="Arial"/>
              </a:rPr>
              <a:t>типов «воспитывающей </a:t>
            </a:r>
            <a:r>
              <a:rPr sz="1000" dirty="0">
                <a:latin typeface="Arial"/>
                <a:cs typeface="Arial"/>
              </a:rPr>
              <a:t>среды»: </a:t>
            </a:r>
            <a:r>
              <a:rPr sz="1000" spc="-5" dirty="0">
                <a:latin typeface="Arial"/>
                <a:cs typeface="Arial"/>
              </a:rPr>
              <a:t>«догматической», «творческой», «безмятежной»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и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«карьерной», </a:t>
            </a:r>
            <a:r>
              <a:rPr sz="1000" dirty="0">
                <a:latin typeface="Arial"/>
                <a:cs typeface="Arial"/>
              </a:rPr>
              <a:t>на </a:t>
            </a:r>
            <a:r>
              <a:rPr sz="1000" spc="-5" dirty="0">
                <a:latin typeface="Arial"/>
                <a:cs typeface="Arial"/>
              </a:rPr>
              <a:t>основе </a:t>
            </a:r>
            <a:r>
              <a:rPr sz="1000" dirty="0">
                <a:latin typeface="Arial"/>
                <a:cs typeface="Arial"/>
              </a:rPr>
              <a:t>полученных данных определена </a:t>
            </a:r>
            <a:r>
              <a:rPr sz="1000" b="1" spc="-5" dirty="0">
                <a:solidFill>
                  <a:srgbClr val="FF0000"/>
                </a:solidFill>
                <a:latin typeface="Arial"/>
                <a:cs typeface="Arial"/>
              </a:rPr>
              <a:t>творческая </a:t>
            </a:r>
            <a:r>
              <a:rPr sz="1000" b="1" dirty="0">
                <a:solidFill>
                  <a:srgbClr val="FF0000"/>
                </a:solidFill>
                <a:latin typeface="Arial"/>
                <a:cs typeface="Arial"/>
              </a:rPr>
              <a:t>среда</a:t>
            </a:r>
            <a:r>
              <a:rPr sz="1000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sz="1000" spc="-5" dirty="0">
                <a:latin typeface="Arial"/>
                <a:cs typeface="Arial"/>
              </a:rPr>
              <a:t>которая </a:t>
            </a:r>
            <a:r>
              <a:rPr sz="1000" dirty="0">
                <a:latin typeface="Arial"/>
                <a:cs typeface="Arial"/>
              </a:rPr>
              <a:t>способствует свободному </a:t>
            </a:r>
            <a:r>
              <a:rPr sz="1000" spc="-10" dirty="0">
                <a:latin typeface="Arial"/>
                <a:cs typeface="Arial"/>
              </a:rPr>
              <a:t>развитию  </a:t>
            </a:r>
            <a:r>
              <a:rPr sz="1000" spc="-5" dirty="0">
                <a:latin typeface="Arial"/>
                <a:cs typeface="Arial"/>
              </a:rPr>
              <a:t>активного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ребёнка.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37689" y="790143"/>
            <a:ext cx="385381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25" dirty="0">
                <a:solidFill>
                  <a:srgbClr val="00AF50"/>
                </a:solidFill>
              </a:rPr>
              <a:t>ИССЛЕДОВАНИЕ </a:t>
            </a:r>
            <a:r>
              <a:rPr sz="2000" spc="-15" dirty="0">
                <a:solidFill>
                  <a:srgbClr val="00AF50"/>
                </a:solidFill>
              </a:rPr>
              <a:t>СРЕДЫ</a:t>
            </a:r>
            <a:r>
              <a:rPr sz="2000" spc="120" dirty="0">
                <a:solidFill>
                  <a:srgbClr val="00AF50"/>
                </a:solidFill>
              </a:rPr>
              <a:t> </a:t>
            </a:r>
            <a:r>
              <a:rPr sz="2000" spc="-10" dirty="0">
                <a:solidFill>
                  <a:srgbClr val="00AF50"/>
                </a:solidFill>
              </a:rPr>
              <a:t>ДОО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4635" y="1324178"/>
            <a:ext cx="38811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AF50"/>
                </a:solidFill>
              </a:rPr>
              <a:t>КЛЮЧЕВАЯ </a:t>
            </a:r>
            <a:r>
              <a:rPr sz="1800" spc="-10" dirty="0">
                <a:solidFill>
                  <a:srgbClr val="00AF50"/>
                </a:solidFill>
              </a:rPr>
              <a:t>ПРОБЛЕМА</a:t>
            </a:r>
            <a:r>
              <a:rPr sz="1800" spc="-30" dirty="0">
                <a:solidFill>
                  <a:srgbClr val="00AF50"/>
                </a:solidFill>
              </a:rPr>
              <a:t> </a:t>
            </a:r>
            <a:r>
              <a:rPr sz="1800" spc="-15" dirty="0">
                <a:solidFill>
                  <a:srgbClr val="00AF50"/>
                </a:solidFill>
              </a:rPr>
              <a:t>ПРОЕКТА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010818" y="1936750"/>
            <a:ext cx="6562725" cy="22269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5275" marR="17145" algn="ctr">
              <a:lnSpc>
                <a:spcPct val="100000"/>
              </a:lnSpc>
              <a:spcBef>
                <a:spcPts val="90"/>
              </a:spcBef>
            </a:pPr>
            <a:r>
              <a:rPr sz="1400" b="1" spc="-30" dirty="0">
                <a:latin typeface="Arial"/>
                <a:cs typeface="Arial"/>
              </a:rPr>
              <a:t>НЕДОСТАТОЧНАЯ </a:t>
            </a:r>
            <a:r>
              <a:rPr sz="1400" b="1" spc="-40" dirty="0">
                <a:latin typeface="Arial"/>
                <a:cs typeface="Arial"/>
              </a:rPr>
              <a:t>РАЗРАБОТАННОСТЬ </a:t>
            </a:r>
            <a:r>
              <a:rPr sz="1400" b="1" spc="-10" dirty="0">
                <a:latin typeface="Arial"/>
                <a:cs typeface="Arial"/>
              </a:rPr>
              <a:t>ТВОРЧЕСКИХ КОМПОНЕНТОВ  </a:t>
            </a:r>
            <a:r>
              <a:rPr sz="1400" b="1" spc="-30" dirty="0">
                <a:latin typeface="Arial"/>
                <a:cs typeface="Arial"/>
              </a:rPr>
              <a:t>ОБРАЗОВАТЕЛЬНОЙ </a:t>
            </a:r>
            <a:r>
              <a:rPr sz="1400" b="1" spc="-10" dirty="0">
                <a:latin typeface="Arial"/>
                <a:cs typeface="Arial"/>
              </a:rPr>
              <a:t>ЭКОСИСТЕМЫ ДЛЯ </a:t>
            </a:r>
            <a:r>
              <a:rPr sz="1400" b="1" spc="-15" dirty="0">
                <a:latin typeface="Arial"/>
                <a:cs typeface="Arial"/>
              </a:rPr>
              <a:t>ЛИЧНОСТНОГО </a:t>
            </a:r>
            <a:r>
              <a:rPr sz="1400" b="1" spc="-30" dirty="0">
                <a:latin typeface="Arial"/>
                <a:cs typeface="Arial"/>
              </a:rPr>
              <a:t>РАЗВИТИЯ  </a:t>
            </a:r>
            <a:r>
              <a:rPr sz="1400" b="1" spc="-20" dirty="0">
                <a:latin typeface="Arial"/>
                <a:cs typeface="Arial"/>
              </a:rPr>
              <a:t>УЧАСТНИКОВ </a:t>
            </a:r>
            <a:r>
              <a:rPr sz="1400" b="1" spc="-30" dirty="0">
                <a:latin typeface="Arial"/>
                <a:cs typeface="Arial"/>
              </a:rPr>
              <a:t>ОБРАЗОВАТЕЛЬНЫХ</a:t>
            </a:r>
            <a:r>
              <a:rPr sz="1400" b="1" spc="22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ОТНОШЕНИЙ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>
              <a:latin typeface="Arial"/>
              <a:cs typeface="Arial"/>
            </a:endParaRPr>
          </a:p>
          <a:p>
            <a:pPr marR="85090" algn="ctr">
              <a:lnSpc>
                <a:spcPct val="100000"/>
              </a:lnSpc>
            </a:pPr>
            <a:r>
              <a:rPr sz="1800" b="1" dirty="0">
                <a:solidFill>
                  <a:srgbClr val="00AF50"/>
                </a:solidFill>
                <a:latin typeface="Arial"/>
                <a:cs typeface="Arial"/>
              </a:rPr>
              <a:t>ЦЕЛЬ</a:t>
            </a:r>
            <a:r>
              <a:rPr sz="1800" b="1" spc="-2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0AF50"/>
                </a:solidFill>
                <a:latin typeface="Arial"/>
                <a:cs typeface="Arial"/>
              </a:rPr>
              <a:t>ПРОЕКТА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80"/>
              </a:spcBef>
            </a:pPr>
            <a:r>
              <a:rPr sz="1800" spc="-10" dirty="0">
                <a:latin typeface="Arial"/>
                <a:cs typeface="Arial"/>
              </a:rPr>
              <a:t>Разработка </a:t>
            </a:r>
            <a:r>
              <a:rPr sz="1800" dirty="0">
                <a:latin typeface="Arial"/>
                <a:cs typeface="Arial"/>
              </a:rPr>
              <a:t>компонентов </a:t>
            </a:r>
            <a:r>
              <a:rPr sz="1800" spc="-5" dirty="0">
                <a:latin typeface="Arial"/>
                <a:cs typeface="Arial"/>
              </a:rPr>
              <a:t>творческой среды </a:t>
            </a:r>
            <a:r>
              <a:rPr sz="1800" spc="-15" dirty="0">
                <a:latin typeface="Arial"/>
                <a:cs typeface="Arial"/>
              </a:rPr>
              <a:t>образовательной  </a:t>
            </a:r>
            <a:r>
              <a:rPr sz="1800" dirty="0">
                <a:latin typeface="Arial"/>
                <a:cs typeface="Arial"/>
              </a:rPr>
              <a:t>экосистемы, </a:t>
            </a:r>
            <a:r>
              <a:rPr sz="1800" spc="-10" dirty="0">
                <a:latin typeface="Arial"/>
                <a:cs typeface="Arial"/>
              </a:rPr>
              <a:t>обеспечивающих </a:t>
            </a:r>
            <a:r>
              <a:rPr sz="1800" spc="-5" dirty="0">
                <a:latin typeface="Arial"/>
                <a:cs typeface="Arial"/>
              </a:rPr>
              <a:t>эмоционально- личностное  развитие </a:t>
            </a:r>
            <a:r>
              <a:rPr sz="1800" dirty="0">
                <a:latin typeface="Arial"/>
                <a:cs typeface="Arial"/>
              </a:rPr>
              <a:t>участников </a:t>
            </a:r>
            <a:r>
              <a:rPr sz="1800" spc="-15" dirty="0">
                <a:latin typeface="Arial"/>
                <a:cs typeface="Arial"/>
              </a:rPr>
              <a:t>образовательных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отношений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3520" indent="-198120">
              <a:lnSpc>
                <a:spcPct val="100000"/>
              </a:lnSpc>
              <a:spcBef>
                <a:spcPts val="90"/>
              </a:spcBef>
              <a:buAutoNum type="arabicPeriod"/>
              <a:tabLst>
                <a:tab pos="224790" algn="l"/>
              </a:tabLst>
            </a:pPr>
            <a:r>
              <a:rPr spc="-20" dirty="0"/>
              <a:t>Создать </a:t>
            </a:r>
            <a:r>
              <a:rPr spc="-15" dirty="0"/>
              <a:t>профессиональную </a:t>
            </a:r>
            <a:r>
              <a:rPr spc="-5" dirty="0"/>
              <a:t>команду для </a:t>
            </a:r>
            <a:r>
              <a:rPr spc="-15" dirty="0"/>
              <a:t>работы </a:t>
            </a:r>
            <a:r>
              <a:rPr spc="-10" dirty="0"/>
              <a:t>над</a:t>
            </a:r>
            <a:r>
              <a:rPr spc="190" dirty="0"/>
              <a:t> </a:t>
            </a:r>
            <a:r>
              <a:rPr spc="-15" dirty="0"/>
              <a:t>проектом.</a:t>
            </a:r>
          </a:p>
          <a:p>
            <a:pPr marL="26034" marR="9652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24790" algn="l"/>
                <a:tab pos="4599940" algn="l"/>
              </a:tabLst>
            </a:pPr>
            <a:r>
              <a:rPr spc="-25" dirty="0"/>
              <a:t>Разработать </a:t>
            </a:r>
            <a:r>
              <a:rPr spc="-20" dirty="0"/>
              <a:t>оценочные инструменты</a:t>
            </a:r>
            <a:r>
              <a:rPr spc="300" dirty="0"/>
              <a:t> </a:t>
            </a:r>
            <a:r>
              <a:rPr spc="-5" dirty="0"/>
              <a:t>для</a:t>
            </a:r>
            <a:r>
              <a:rPr spc="40" dirty="0"/>
              <a:t> </a:t>
            </a:r>
            <a:r>
              <a:rPr spc="-10" dirty="0"/>
              <a:t>анализа	состояния </a:t>
            </a:r>
            <a:r>
              <a:rPr spc="-25" dirty="0"/>
              <a:t>образовательной </a:t>
            </a:r>
            <a:r>
              <a:rPr spc="-10" dirty="0"/>
              <a:t>экосистемы  ДОО.</a:t>
            </a:r>
          </a:p>
          <a:p>
            <a:pPr marL="223520" indent="-198120">
              <a:lnSpc>
                <a:spcPct val="100000"/>
              </a:lnSpc>
              <a:buAutoNum type="arabicPeriod"/>
              <a:tabLst>
                <a:tab pos="224790" algn="l"/>
                <a:tab pos="6976745" algn="l"/>
              </a:tabLst>
            </a:pPr>
            <a:r>
              <a:rPr spc="-15" dirty="0"/>
              <a:t>Осуществить оценку </a:t>
            </a:r>
            <a:r>
              <a:rPr spc="-20" dirty="0"/>
              <a:t>текущего </a:t>
            </a:r>
            <a:r>
              <a:rPr spc="-10" dirty="0"/>
              <a:t>состояния </a:t>
            </a:r>
            <a:r>
              <a:rPr spc="-20" dirty="0"/>
              <a:t>образовательной  </a:t>
            </a:r>
            <a:r>
              <a:rPr spc="-10" dirty="0"/>
              <a:t>экосистемы</a:t>
            </a:r>
            <a:r>
              <a:rPr spc="160" dirty="0"/>
              <a:t> </a:t>
            </a:r>
            <a:r>
              <a:rPr spc="-5" dirty="0"/>
              <a:t>с</a:t>
            </a:r>
            <a:r>
              <a:rPr dirty="0"/>
              <a:t> </a:t>
            </a:r>
            <a:r>
              <a:rPr spc="-25" dirty="0"/>
              <a:t>целью	</a:t>
            </a:r>
            <a:r>
              <a:rPr spc="-15" dirty="0"/>
              <a:t>выявления</a:t>
            </a:r>
          </a:p>
          <a:p>
            <a:pPr marL="26034">
              <a:lnSpc>
                <a:spcPct val="100000"/>
              </a:lnSpc>
            </a:pPr>
            <a:r>
              <a:rPr spc="-15" dirty="0"/>
              <a:t>творческих </a:t>
            </a:r>
            <a:r>
              <a:rPr spc="-10" dirty="0"/>
              <a:t>компонентов, </a:t>
            </a:r>
            <a:r>
              <a:rPr spc="-25" dirty="0"/>
              <a:t>необходимых </a:t>
            </a:r>
            <a:r>
              <a:rPr spc="-5" dirty="0"/>
              <a:t>для </a:t>
            </a:r>
            <a:r>
              <a:rPr spc="-10" dirty="0"/>
              <a:t>личностно- </a:t>
            </a:r>
            <a:r>
              <a:rPr spc="-15" dirty="0"/>
              <a:t>развивающей</a:t>
            </a:r>
            <a:r>
              <a:rPr spc="254" dirty="0"/>
              <a:t> </a:t>
            </a:r>
            <a:r>
              <a:rPr spc="-25" dirty="0"/>
              <a:t>образовательной </a:t>
            </a:r>
            <a:r>
              <a:rPr spc="-15" dirty="0"/>
              <a:t>среды.</a:t>
            </a:r>
          </a:p>
          <a:p>
            <a:pPr marL="223520" indent="-198120">
              <a:lnSpc>
                <a:spcPct val="100000"/>
              </a:lnSpc>
              <a:buAutoNum type="arabicPeriod" startAt="4"/>
              <a:tabLst>
                <a:tab pos="224790" algn="l"/>
              </a:tabLst>
            </a:pPr>
            <a:r>
              <a:rPr spc="-15" dirty="0"/>
              <a:t>Выработать стратегию </a:t>
            </a:r>
            <a:r>
              <a:rPr spc="-5" dirty="0"/>
              <a:t>и </a:t>
            </a:r>
            <a:r>
              <a:rPr spc="-10" dirty="0"/>
              <a:t>тактику </a:t>
            </a:r>
            <a:r>
              <a:rPr spc="-15" dirty="0"/>
              <a:t>развития</a:t>
            </a:r>
            <a:r>
              <a:rPr spc="150" dirty="0"/>
              <a:t> </a:t>
            </a:r>
            <a:r>
              <a:rPr spc="-10" dirty="0"/>
              <a:t>ЛРОС.</a:t>
            </a:r>
          </a:p>
          <a:p>
            <a:pPr marL="223520" indent="-198120">
              <a:lnSpc>
                <a:spcPct val="100000"/>
              </a:lnSpc>
              <a:spcBef>
                <a:spcPts val="580"/>
              </a:spcBef>
              <a:buAutoNum type="arabicPeriod" startAt="4"/>
              <a:tabLst>
                <a:tab pos="224790" algn="l"/>
                <a:tab pos="3684904" algn="l"/>
              </a:tabLst>
            </a:pPr>
            <a:r>
              <a:rPr spc="-15" dirty="0"/>
              <a:t>Внедрить</a:t>
            </a:r>
            <a:r>
              <a:rPr spc="45" dirty="0"/>
              <a:t> </a:t>
            </a:r>
            <a:r>
              <a:rPr spc="-10" dirty="0"/>
              <a:t>компоненты</a:t>
            </a:r>
            <a:r>
              <a:rPr spc="80" dirty="0"/>
              <a:t> </a:t>
            </a:r>
            <a:r>
              <a:rPr spc="-20" dirty="0"/>
              <a:t>образовательной	</a:t>
            </a:r>
            <a:r>
              <a:rPr spc="-10" dirty="0"/>
              <a:t>экосистемы, </a:t>
            </a:r>
            <a:r>
              <a:rPr spc="-20" dirty="0"/>
              <a:t>обеспечивающей</a:t>
            </a:r>
            <a:r>
              <a:rPr spc="330" dirty="0"/>
              <a:t> </a:t>
            </a:r>
            <a:r>
              <a:rPr spc="-10" dirty="0"/>
              <a:t>оптимальный</a:t>
            </a:r>
          </a:p>
          <a:p>
            <a:pPr marL="26034">
              <a:lnSpc>
                <a:spcPct val="100000"/>
              </a:lnSpc>
              <a:spcBef>
                <a:spcPts val="145"/>
              </a:spcBef>
              <a:tabLst>
                <a:tab pos="1855470" algn="l"/>
                <a:tab pos="5514340" algn="l"/>
              </a:tabLst>
            </a:pPr>
            <a:r>
              <a:rPr spc="-20" dirty="0"/>
              <a:t>маршрут</a:t>
            </a:r>
            <a:r>
              <a:rPr spc="90" dirty="0"/>
              <a:t> </a:t>
            </a:r>
            <a:r>
              <a:rPr spc="-15" dirty="0"/>
              <a:t>развития	участников</a:t>
            </a:r>
            <a:r>
              <a:rPr spc="105" dirty="0"/>
              <a:t> </a:t>
            </a:r>
            <a:r>
              <a:rPr spc="-20" dirty="0"/>
              <a:t>образовательных</a:t>
            </a:r>
            <a:r>
              <a:rPr spc="100" dirty="0"/>
              <a:t> </a:t>
            </a:r>
            <a:r>
              <a:rPr spc="-15" dirty="0"/>
              <a:t>отношений	</a:t>
            </a:r>
            <a:r>
              <a:rPr spc="-5" dirty="0"/>
              <a:t>и </a:t>
            </a:r>
            <a:r>
              <a:rPr spc="-15" dirty="0"/>
              <a:t>обобщение опыта</a:t>
            </a:r>
            <a:r>
              <a:rPr spc="85" dirty="0"/>
              <a:t> </a:t>
            </a:r>
            <a:r>
              <a:rPr spc="-20" dirty="0"/>
              <a:t>успешных</a:t>
            </a:r>
          </a:p>
          <a:p>
            <a:pPr marL="26034">
              <a:lnSpc>
                <a:spcPct val="100000"/>
              </a:lnSpc>
            </a:pPr>
            <a:r>
              <a:rPr spc="-20" dirty="0"/>
              <a:t>образовательных</a:t>
            </a:r>
            <a:r>
              <a:rPr spc="80" dirty="0"/>
              <a:t> </a:t>
            </a:r>
            <a:r>
              <a:rPr spc="-10" dirty="0"/>
              <a:t>практики.</a:t>
            </a:r>
          </a:p>
          <a:p>
            <a:pPr marL="26034" marR="775335">
              <a:lnSpc>
                <a:spcPct val="100000"/>
              </a:lnSpc>
              <a:buAutoNum type="arabicPeriod" startAt="6"/>
              <a:tabLst>
                <a:tab pos="224790" algn="l"/>
                <a:tab pos="1243965" algn="l"/>
              </a:tabLst>
            </a:pPr>
            <a:r>
              <a:rPr spc="-15" dirty="0"/>
              <a:t>Внедрение </a:t>
            </a:r>
            <a:r>
              <a:rPr spc="-5" dirty="0"/>
              <a:t>в </a:t>
            </a:r>
            <a:r>
              <a:rPr spc="-10" dirty="0"/>
              <a:t>ООП ДОО </a:t>
            </a:r>
            <a:r>
              <a:rPr spc="-20" dirty="0"/>
              <a:t>УМК </a:t>
            </a:r>
            <a:r>
              <a:rPr spc="-10" dirty="0"/>
              <a:t>«Социально-эмоциональное </a:t>
            </a:r>
            <a:r>
              <a:rPr spc="-15" dirty="0"/>
              <a:t>развитие </a:t>
            </a:r>
            <a:r>
              <a:rPr spc="-20" dirty="0"/>
              <a:t>детей» </a:t>
            </a:r>
            <a:r>
              <a:rPr spc="-5" dirty="0"/>
              <a:t>для </a:t>
            </a:r>
            <a:r>
              <a:rPr spc="-25" dirty="0"/>
              <a:t>детей  </a:t>
            </a:r>
            <a:r>
              <a:rPr spc="-15" dirty="0"/>
              <a:t>дошкольного	возраста </a:t>
            </a:r>
            <a:r>
              <a:rPr spc="-5" dirty="0"/>
              <a:t>5-7</a:t>
            </a:r>
            <a:r>
              <a:rPr spc="55" dirty="0"/>
              <a:t> </a:t>
            </a:r>
            <a:r>
              <a:rPr spc="-55" dirty="0"/>
              <a:t>лет.</a:t>
            </a:r>
          </a:p>
          <a:p>
            <a:pPr marL="26034" marR="5080">
              <a:lnSpc>
                <a:spcPct val="102899"/>
              </a:lnSpc>
              <a:spcBef>
                <a:spcPts val="145"/>
              </a:spcBef>
              <a:buAutoNum type="arabicPeriod" startAt="6"/>
              <a:tabLst>
                <a:tab pos="231140" algn="l"/>
              </a:tabLst>
            </a:pPr>
            <a:r>
              <a:rPr spc="-15" dirty="0"/>
              <a:t>Формирование нормативно </a:t>
            </a:r>
            <a:r>
              <a:rPr spc="-20" dirty="0"/>
              <a:t>правовой базы </a:t>
            </a:r>
            <a:r>
              <a:rPr spc="-15" dirty="0"/>
              <a:t>сопровождения </a:t>
            </a:r>
            <a:r>
              <a:rPr spc="-10" dirty="0"/>
              <a:t>Проекта. Заключение </a:t>
            </a:r>
            <a:r>
              <a:rPr spc="-15" dirty="0"/>
              <a:t>Соглашений  </a:t>
            </a:r>
            <a:r>
              <a:rPr spc="-5" dirty="0"/>
              <a:t>с </a:t>
            </a:r>
            <a:r>
              <a:rPr spc="-15" dirty="0"/>
              <a:t>разработчиками по </a:t>
            </a:r>
            <a:r>
              <a:rPr spc="-20" dirty="0"/>
              <a:t>использованию продуктов </a:t>
            </a:r>
            <a:r>
              <a:rPr spc="-15" dirty="0"/>
              <a:t>по компонентам</a:t>
            </a:r>
            <a:r>
              <a:rPr spc="100" dirty="0"/>
              <a:t> </a:t>
            </a:r>
            <a:r>
              <a:rPr spc="-10" dirty="0"/>
              <a:t>ЛРОС.</a:t>
            </a:r>
          </a:p>
          <a:p>
            <a:pPr marL="173355" indent="-147955">
              <a:lnSpc>
                <a:spcPct val="100000"/>
              </a:lnSpc>
              <a:buAutoNum type="arabicPeriod" startAt="6"/>
              <a:tabLst>
                <a:tab pos="174625" algn="l"/>
              </a:tabLst>
            </a:pPr>
            <a:r>
              <a:rPr spc="-15" dirty="0"/>
              <a:t>Организация </a:t>
            </a:r>
            <a:r>
              <a:rPr spc="-20" dirty="0"/>
              <a:t>детских </a:t>
            </a:r>
            <a:r>
              <a:rPr spc="-10" dirty="0"/>
              <a:t>сообществ </a:t>
            </a:r>
            <a:r>
              <a:rPr spc="-15" dirty="0"/>
              <a:t>по интересам, </a:t>
            </a:r>
            <a:r>
              <a:rPr spc="-20" dirty="0"/>
              <a:t>через </a:t>
            </a:r>
            <a:r>
              <a:rPr spc="-15" dirty="0"/>
              <a:t>организацию</a:t>
            </a:r>
            <a:r>
              <a:rPr spc="135" dirty="0"/>
              <a:t> </a:t>
            </a:r>
            <a:r>
              <a:rPr spc="-10" dirty="0"/>
              <a:t>системы </a:t>
            </a:r>
            <a:r>
              <a:rPr spc="-20" dirty="0"/>
              <a:t>дополнительного</a:t>
            </a:r>
          </a:p>
          <a:p>
            <a:pPr marL="26034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образования</a:t>
            </a:r>
            <a:r>
              <a:rPr spc="95" dirty="0"/>
              <a:t> </a:t>
            </a:r>
            <a:r>
              <a:rPr spc="-10" dirty="0"/>
              <a:t>ДОО.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4398" y="799541"/>
            <a:ext cx="21234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00AF50"/>
                </a:solidFill>
              </a:rPr>
              <a:t>ЗАДАЧИ</a:t>
            </a:r>
            <a:r>
              <a:rPr sz="1800" spc="-5" dirty="0">
                <a:solidFill>
                  <a:srgbClr val="00AF50"/>
                </a:solidFill>
              </a:rPr>
              <a:t> </a:t>
            </a:r>
            <a:r>
              <a:rPr sz="1800" spc="-15" dirty="0">
                <a:solidFill>
                  <a:srgbClr val="00AF50"/>
                </a:solidFill>
              </a:rPr>
              <a:t>ПРОЕКТА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389633" y="1061592"/>
          <a:ext cx="6583045" cy="406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7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87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255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48895">
                        <a:lnSpc>
                          <a:spcPts val="1100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№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5145" algn="ctr">
                        <a:lnSpc>
                          <a:spcPts val="1100"/>
                        </a:lnSpc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Риски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0">
                        <a:lnSpc>
                          <a:spcPts val="11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Минимизация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рисков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107">
                <a:tc>
                  <a:txBody>
                    <a:bodyPr/>
                    <a:lstStyle/>
                    <a:p>
                      <a:pPr marL="48895">
                        <a:lnSpc>
                          <a:spcPts val="1165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 marR="285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Низкий 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уровень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образовательного ценза  части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педагогов,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родителей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895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(законных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представителей)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 marR="4127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Внутрифирменное обучение через организацию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мастер-классов,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обучающих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семинаров,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тренингов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т.д.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2601">
                <a:tc>
                  <a:txBody>
                    <a:bodyPr/>
                    <a:lstStyle/>
                    <a:p>
                      <a:pPr marL="48895">
                        <a:lnSpc>
                          <a:spcPts val="1170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2.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 marR="38100">
                        <a:lnSpc>
                          <a:spcPts val="1200"/>
                        </a:lnSpc>
                        <a:spcBef>
                          <a:spcPts val="10"/>
                        </a:spcBef>
                        <a:tabLst>
                          <a:tab pos="1301750" algn="l"/>
                          <a:tab pos="1807845" algn="l"/>
                          <a:tab pos="2423795" algn="l"/>
                        </a:tabLst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ое		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е 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образовательного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процесса 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учебно-  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ма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ам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и	и 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дидактическими</a:t>
                      </a:r>
                      <a:r>
                        <a:rPr sz="10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пособиями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 algn="just">
                        <a:lnSpc>
                          <a:spcPts val="117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Привлечение внебюджетных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средств.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9530" marR="39370" algn="just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Организация платных образовательных услуг, участие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в 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конкурсах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с грантовой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поддержкой, привлечение спонсорских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средств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pPr marL="48895">
                        <a:lnSpc>
                          <a:spcPts val="1170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3.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170"/>
                        </a:lnSpc>
                        <a:tabLst>
                          <a:tab pos="1130935" algn="l"/>
                          <a:tab pos="2301875" algn="l"/>
                        </a:tabLst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Недостаточное	финансирование	для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89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создания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ЛРОС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170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Поиск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спонсоров через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создание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ситуации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заинтересованности</a:t>
                      </a:r>
                      <a:r>
                        <a:rPr sz="1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востребованности опыта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работы</a:t>
                      </a:r>
                      <a:r>
                        <a:rPr sz="10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ДОО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04214">
                <a:tc>
                  <a:txBody>
                    <a:bodyPr/>
                    <a:lstStyle/>
                    <a:p>
                      <a:pPr marL="48895">
                        <a:lnSpc>
                          <a:spcPts val="1175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4.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175"/>
                        </a:lnSpc>
                        <a:tabLst>
                          <a:tab pos="820419" algn="l"/>
                          <a:tab pos="1652905" algn="l"/>
                          <a:tab pos="2430145" algn="l"/>
                        </a:tabLst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Снижение	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активности	родителей	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889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воспитании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детей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 algn="just">
                        <a:lnSpc>
                          <a:spcPts val="117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Проведение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мастер-классов 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др. форм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для достижения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9530" marR="40640" algn="just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необходимого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эффекта.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Создание ситуации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«Успешный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ребёнок» 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(разработка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детских проектов, участие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конкурсах,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создание 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портфолио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каждого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воспитанника),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привлечения внимания  родителей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к взаимодействию с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детским садом по вопросам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воспитания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детей.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3097">
                <a:tc>
                  <a:txBody>
                    <a:bodyPr/>
                    <a:lstStyle/>
                    <a:p>
                      <a:pPr marL="48895">
                        <a:lnSpc>
                          <a:spcPts val="1180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5.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55625" algn="ctr">
                        <a:lnSpc>
                          <a:spcPts val="1180"/>
                        </a:lnSpc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Непринятие идей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ЛРОС</a:t>
                      </a:r>
                      <a:r>
                        <a:rPr sz="10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социумом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 algn="just">
                        <a:lnSpc>
                          <a:spcPts val="1180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Реклама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через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СМИ,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диссеминация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9530" marR="41275" algn="just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Опыта, размещение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информации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 официальном сайте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ДОО, 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официальной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группе социальной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сети «ВКонтакте». 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Распространение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информации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группах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родителей через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мессенджеры 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Whatsapp,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Viber.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102357" y="723137"/>
            <a:ext cx="438277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Риски проекта и </a:t>
            </a:r>
            <a:r>
              <a:rPr sz="1400" spc="-5" dirty="0">
                <a:solidFill>
                  <a:srgbClr val="00632C"/>
                </a:solidFill>
                <a:latin typeface="Arial Black"/>
                <a:cs typeface="Arial Black"/>
              </a:rPr>
              <a:t>способы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их</a:t>
            </a:r>
            <a:r>
              <a:rPr sz="1400" spc="85" dirty="0">
                <a:solidFill>
                  <a:srgbClr val="00632C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минимизации</a:t>
            </a:r>
            <a:endParaRPr sz="1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5479" y="756615"/>
            <a:ext cx="34175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00AF50"/>
                </a:solidFill>
              </a:rPr>
              <a:t>СТРАТЕГИЯ </a:t>
            </a:r>
            <a:r>
              <a:rPr sz="1800" dirty="0">
                <a:solidFill>
                  <a:srgbClr val="00AF50"/>
                </a:solidFill>
              </a:rPr>
              <a:t>И </a:t>
            </a:r>
            <a:r>
              <a:rPr sz="1800" spc="-15" dirty="0">
                <a:solidFill>
                  <a:srgbClr val="00AF50"/>
                </a:solidFill>
              </a:rPr>
              <a:t>ТАКТИКА</a:t>
            </a:r>
            <a:r>
              <a:rPr sz="1800" spc="65" dirty="0">
                <a:solidFill>
                  <a:srgbClr val="00AF50"/>
                </a:solidFill>
              </a:rPr>
              <a:t> </a:t>
            </a:r>
            <a:r>
              <a:rPr sz="1800" spc="-10" dirty="0">
                <a:solidFill>
                  <a:srgbClr val="00AF50"/>
                </a:solidFill>
              </a:rPr>
              <a:t>ЛРОС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57200" y="1088136"/>
            <a:ext cx="7907020" cy="646430"/>
          </a:xfrm>
          <a:prstGeom prst="rect">
            <a:avLst/>
          </a:prstGeom>
          <a:ln w="12192">
            <a:solidFill>
              <a:srgbClr val="008741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0170" marR="321310">
              <a:lnSpc>
                <a:spcPct val="100000"/>
              </a:lnSpc>
              <a:spcBef>
                <a:spcPts val="305"/>
              </a:spcBef>
            </a:pP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Стратегический </a:t>
            </a: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план изменений личностного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развития </a:t>
            </a: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участников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образовательных  отношений </a:t>
            </a:r>
            <a:r>
              <a:rPr sz="1200" dirty="0">
                <a:solidFill>
                  <a:srgbClr val="00632C"/>
                </a:solidFill>
                <a:latin typeface="Arial Black"/>
                <a:cs typeface="Arial Black"/>
              </a:rPr>
              <a:t>в </a:t>
            </a: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условиях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творческой образовательной среды как образовательной  экосистемы детского сада (дорожная</a:t>
            </a:r>
            <a:r>
              <a:rPr sz="1200" spc="200" dirty="0">
                <a:solidFill>
                  <a:srgbClr val="00632C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карта</a:t>
            </a:r>
            <a:r>
              <a:rPr sz="1000" spc="-10" dirty="0"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1850135"/>
            <a:ext cx="7894320" cy="2277110"/>
          </a:xfrm>
          <a:custGeom>
            <a:avLst/>
            <a:gdLst/>
            <a:ahLst/>
            <a:cxnLst/>
            <a:rect l="l" t="t" r="r" b="b"/>
            <a:pathLst>
              <a:path w="7894320" h="2277110">
                <a:moveTo>
                  <a:pt x="0" y="2276855"/>
                </a:moveTo>
                <a:lnTo>
                  <a:pt x="7894320" y="2276855"/>
                </a:lnTo>
                <a:lnTo>
                  <a:pt x="7894320" y="0"/>
                </a:lnTo>
                <a:lnTo>
                  <a:pt x="0" y="0"/>
                </a:lnTo>
                <a:lnTo>
                  <a:pt x="0" y="2276855"/>
                </a:lnTo>
                <a:close/>
              </a:path>
            </a:pathLst>
          </a:custGeom>
          <a:ln w="12192">
            <a:solidFill>
              <a:srgbClr val="0087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025" y="1885950"/>
            <a:ext cx="7632700" cy="2197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Уточнение целей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проекта </a:t>
            </a: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по</a:t>
            </a:r>
            <a:r>
              <a:rPr sz="1200" spc="70" dirty="0">
                <a:solidFill>
                  <a:srgbClr val="00632C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годам</a:t>
            </a:r>
            <a:endParaRPr sz="1200" dirty="0">
              <a:latin typeface="Arial Black"/>
              <a:cs typeface="Arial Black"/>
            </a:endParaRPr>
          </a:p>
          <a:p>
            <a:pPr marL="368935" indent="-104139">
              <a:lnSpc>
                <a:spcPct val="100000"/>
              </a:lnSpc>
              <a:spcBef>
                <a:spcPts val="55"/>
              </a:spcBef>
              <a:buAutoNum type="arabicPlain"/>
              <a:tabLst>
                <a:tab pos="369570" algn="l"/>
              </a:tabLst>
            </a:pPr>
            <a:r>
              <a:rPr sz="1000" b="1" spc="-5" dirty="0">
                <a:latin typeface="Arial"/>
                <a:cs typeface="Arial"/>
              </a:rPr>
              <a:t>этап(декабрь 2019г. </a:t>
            </a:r>
            <a:r>
              <a:rPr sz="1000" b="1" dirty="0">
                <a:latin typeface="Arial"/>
                <a:cs typeface="Arial"/>
              </a:rPr>
              <a:t>- февраль </a:t>
            </a:r>
            <a:r>
              <a:rPr sz="1000" b="1" spc="-5" dirty="0">
                <a:latin typeface="Arial"/>
                <a:cs typeface="Arial"/>
              </a:rPr>
              <a:t>2020</a:t>
            </a:r>
            <a:r>
              <a:rPr sz="1000" b="1" spc="-1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г.)</a:t>
            </a:r>
            <a:endParaRPr sz="1000" dirty="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Цель: </a:t>
            </a:r>
            <a:r>
              <a:rPr sz="1000" spc="-5" dirty="0">
                <a:latin typeface="Arial"/>
                <a:cs typeface="Arial"/>
              </a:rPr>
              <a:t>провести экспертизу </a:t>
            </a:r>
            <a:r>
              <a:rPr sz="1000" dirty="0">
                <a:latin typeface="Arial"/>
                <a:cs typeface="Arial"/>
              </a:rPr>
              <a:t>среды дошкольного </a:t>
            </a:r>
            <a:r>
              <a:rPr sz="1000" spc="-5" dirty="0">
                <a:latin typeface="Arial"/>
                <a:cs typeface="Arial"/>
              </a:rPr>
              <a:t>образовательного </a:t>
            </a:r>
            <a:r>
              <a:rPr sz="1000" dirty="0">
                <a:latin typeface="Arial"/>
                <a:cs typeface="Arial"/>
              </a:rPr>
              <a:t>учреждения </a:t>
            </a:r>
            <a:r>
              <a:rPr sz="1000" spc="10" dirty="0">
                <a:latin typeface="Arial"/>
                <a:cs typeface="Arial"/>
              </a:rPr>
              <a:t>для </a:t>
            </a:r>
            <a:r>
              <a:rPr sz="1000" dirty="0">
                <a:latin typeface="Arial"/>
                <a:cs typeface="Arial"/>
              </a:rPr>
              <a:t>дальнейшей</a:t>
            </a:r>
            <a:r>
              <a:rPr sz="1000" spc="-2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разработки </a:t>
            </a:r>
            <a:r>
              <a:rPr sz="1000" dirty="0">
                <a:latin typeface="Arial"/>
                <a:cs typeface="Arial"/>
              </a:rPr>
              <a:t>и </a:t>
            </a:r>
            <a:r>
              <a:rPr sz="1000" spc="-5" dirty="0">
                <a:latin typeface="Arial"/>
                <a:cs typeface="Arial"/>
              </a:rPr>
              <a:t>внедрения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изменений </a:t>
            </a:r>
            <a:r>
              <a:rPr sz="1000" spc="5" dirty="0">
                <a:latin typeface="Arial"/>
                <a:cs typeface="Arial"/>
              </a:rPr>
              <a:t>в </a:t>
            </a:r>
            <a:r>
              <a:rPr sz="1000" spc="-5" dirty="0">
                <a:latin typeface="Arial"/>
                <a:cs typeface="Arial"/>
              </a:rPr>
              <a:t>рамках </a:t>
            </a:r>
            <a:r>
              <a:rPr sz="1000" spc="-10" dirty="0">
                <a:latin typeface="Arial"/>
                <a:cs typeface="Arial"/>
              </a:rPr>
              <a:t>Проекта. </a:t>
            </a:r>
            <a:r>
              <a:rPr sz="1000" spc="-5" dirty="0">
                <a:latin typeface="Arial"/>
                <a:cs typeface="Arial"/>
              </a:rPr>
              <a:t>Создание эффективной команды, </a:t>
            </a:r>
            <a:r>
              <a:rPr sz="1000" spc="-10" dirty="0">
                <a:latin typeface="Arial"/>
                <a:cs typeface="Arial"/>
              </a:rPr>
              <a:t>заинтересованной </a:t>
            </a:r>
            <a:r>
              <a:rPr sz="1000" spc="5" dirty="0">
                <a:latin typeface="Arial"/>
                <a:cs typeface="Arial"/>
              </a:rPr>
              <a:t>в </a:t>
            </a:r>
            <a:r>
              <a:rPr sz="1000" spc="-5" dirty="0">
                <a:latin typeface="Arial"/>
                <a:cs typeface="Arial"/>
              </a:rPr>
              <a:t>изменениях </a:t>
            </a:r>
            <a:r>
              <a:rPr sz="1000" spc="5" dirty="0">
                <a:latin typeface="Arial"/>
                <a:cs typeface="Arial"/>
              </a:rPr>
              <a:t>и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трансформации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образовательной </a:t>
            </a:r>
            <a:r>
              <a:rPr sz="1000" dirty="0">
                <a:latin typeface="Arial"/>
                <a:cs typeface="Arial"/>
              </a:rPr>
              <a:t>среды ДОО. </a:t>
            </a:r>
            <a:r>
              <a:rPr sz="1000" spc="-5" dirty="0">
                <a:latin typeface="Arial"/>
                <a:cs typeface="Arial"/>
              </a:rPr>
              <a:t>Формирование нормативно-правового сопровождения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Проекта.</a:t>
            </a:r>
            <a:endParaRPr sz="1000" dirty="0">
              <a:latin typeface="Arial"/>
              <a:cs typeface="Arial"/>
            </a:endParaRPr>
          </a:p>
          <a:p>
            <a:pPr marL="368935" indent="-104139">
              <a:lnSpc>
                <a:spcPct val="100000"/>
              </a:lnSpc>
              <a:buAutoNum type="arabicPlain" startAt="2"/>
              <a:tabLst>
                <a:tab pos="369570" algn="l"/>
              </a:tabLst>
            </a:pPr>
            <a:r>
              <a:rPr sz="1000" b="1" spc="-5" dirty="0">
                <a:latin typeface="Arial"/>
                <a:cs typeface="Arial"/>
              </a:rPr>
              <a:t>этап </a:t>
            </a:r>
            <a:r>
              <a:rPr sz="1000" b="1" dirty="0">
                <a:latin typeface="Arial"/>
                <a:cs typeface="Arial"/>
              </a:rPr>
              <a:t>(март </a:t>
            </a:r>
            <a:r>
              <a:rPr sz="1000" b="1" spc="-5" dirty="0">
                <a:latin typeface="Arial"/>
                <a:cs typeface="Arial"/>
              </a:rPr>
              <a:t>2020 </a:t>
            </a:r>
            <a:r>
              <a:rPr sz="1000" b="1" spc="5" dirty="0">
                <a:latin typeface="Arial"/>
                <a:cs typeface="Arial"/>
              </a:rPr>
              <a:t>г. </a:t>
            </a:r>
            <a:r>
              <a:rPr sz="1000" b="1" dirty="0">
                <a:latin typeface="Arial"/>
                <a:cs typeface="Arial"/>
              </a:rPr>
              <a:t>- март </a:t>
            </a:r>
            <a:r>
              <a:rPr sz="1000" b="1" spc="-5" dirty="0">
                <a:latin typeface="Arial"/>
                <a:cs typeface="Arial"/>
              </a:rPr>
              <a:t>2021</a:t>
            </a:r>
            <a:r>
              <a:rPr sz="1000" b="1" spc="-1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г.)</a:t>
            </a:r>
            <a:endParaRPr sz="1000" dirty="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Цель: </a:t>
            </a:r>
            <a:r>
              <a:rPr sz="1000" spc="-5" dirty="0">
                <a:latin typeface="Arial"/>
                <a:cs typeface="Arial"/>
              </a:rPr>
              <a:t>Реализация Проекта через внедрить новых компонентов творческой образовательной </a:t>
            </a:r>
            <a:r>
              <a:rPr sz="1000" dirty="0">
                <a:latin typeface="Arial"/>
                <a:cs typeface="Arial"/>
              </a:rPr>
              <a:t>среды.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Проведение</a:t>
            </a:r>
            <a:endParaRPr sz="1000" dirty="0">
              <a:latin typeface="Arial"/>
              <a:cs typeface="Arial"/>
            </a:endParaRPr>
          </a:p>
          <a:p>
            <a:pPr marL="12700" marR="414655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Arial"/>
                <a:cs typeface="Arial"/>
              </a:rPr>
              <a:t>образовательных мероприятий </a:t>
            </a:r>
            <a:r>
              <a:rPr sz="1000" dirty="0">
                <a:latin typeface="Arial"/>
                <a:cs typeface="Arial"/>
              </a:rPr>
              <a:t>с </a:t>
            </a:r>
            <a:r>
              <a:rPr sz="1000" spc="-5" dirty="0">
                <a:latin typeface="Arial"/>
                <a:cs typeface="Arial"/>
              </a:rPr>
              <a:t>использованием </a:t>
            </a:r>
            <a:r>
              <a:rPr sz="1000" spc="5" dirty="0">
                <a:latin typeface="Arial"/>
                <a:cs typeface="Arial"/>
              </a:rPr>
              <a:t>УМК </a:t>
            </a:r>
            <a:r>
              <a:rPr lang="ru-RU" sz="1000" spc="-5" dirty="0" smtClean="0">
                <a:latin typeface="Arial"/>
                <a:cs typeface="Arial"/>
              </a:rPr>
              <a:t>«Социально-эмоциональное </a:t>
            </a:r>
            <a:r>
              <a:rPr lang="ru-RU" sz="1000" spc="-10" dirty="0" smtClean="0">
                <a:latin typeface="Arial"/>
                <a:cs typeface="Arial"/>
              </a:rPr>
              <a:t>развитие  </a:t>
            </a:r>
            <a:r>
              <a:rPr lang="ru-RU" sz="1000" spc="-5" dirty="0" smtClean="0">
                <a:latin typeface="Arial"/>
                <a:cs typeface="Arial"/>
              </a:rPr>
              <a:t>детей» </a:t>
            </a:r>
            <a:r>
              <a:rPr lang="ru-RU" sz="1000" spc="10" dirty="0" smtClean="0">
                <a:latin typeface="Arial"/>
                <a:cs typeface="Arial"/>
              </a:rPr>
              <a:t>для </a:t>
            </a:r>
            <a:r>
              <a:rPr lang="ru-RU" sz="1000" dirty="0" smtClean="0">
                <a:latin typeface="Arial"/>
                <a:cs typeface="Arial"/>
              </a:rPr>
              <a:t>детей 5-7 лет</a:t>
            </a:r>
            <a:r>
              <a:rPr sz="1000" dirty="0" smtClean="0">
                <a:latin typeface="Arial"/>
                <a:cs typeface="Arial"/>
              </a:rPr>
              <a:t>.  </a:t>
            </a:r>
            <a:r>
              <a:rPr sz="1000" spc="-5" dirty="0">
                <a:latin typeface="Arial"/>
                <a:cs typeface="Arial"/>
              </a:rPr>
              <a:t>Промежуточный мониторинг </a:t>
            </a:r>
            <a:r>
              <a:rPr sz="1000" dirty="0">
                <a:latin typeface="Arial"/>
                <a:cs typeface="Arial"/>
              </a:rPr>
              <a:t>полученных </a:t>
            </a:r>
            <a:r>
              <a:rPr sz="1000" spc="-5" dirty="0">
                <a:latin typeface="Arial"/>
                <a:cs typeface="Arial"/>
              </a:rPr>
              <a:t>результатов, внесение изменений </a:t>
            </a:r>
            <a:r>
              <a:rPr sz="1000" dirty="0">
                <a:latin typeface="Arial"/>
                <a:cs typeface="Arial"/>
              </a:rPr>
              <a:t>и дополнений в «дорожную </a:t>
            </a:r>
            <a:r>
              <a:rPr sz="1000" spc="-5" dirty="0">
                <a:latin typeface="Arial"/>
                <a:cs typeface="Arial"/>
              </a:rPr>
              <a:t>карту» Проекта.  Разработка программы </a:t>
            </a:r>
            <a:r>
              <a:rPr sz="1000" spc="-10" dirty="0">
                <a:latin typeface="Arial"/>
                <a:cs typeface="Arial"/>
              </a:rPr>
              <a:t>развития </a:t>
            </a:r>
            <a:r>
              <a:rPr sz="1000" dirty="0">
                <a:latin typeface="Arial"/>
                <a:cs typeface="Arial"/>
              </a:rPr>
              <a:t>дошкольного учреждения на </a:t>
            </a:r>
            <a:r>
              <a:rPr sz="1000" spc="-5" dirty="0">
                <a:latin typeface="Arial"/>
                <a:cs typeface="Arial"/>
              </a:rPr>
              <a:t>основе</a:t>
            </a:r>
            <a:r>
              <a:rPr sz="1000" spc="-14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Проекта.</a:t>
            </a:r>
            <a:endParaRPr sz="1000" dirty="0">
              <a:latin typeface="Arial"/>
              <a:cs typeface="Arial"/>
            </a:endParaRPr>
          </a:p>
          <a:p>
            <a:pPr marL="368935" indent="-104139">
              <a:lnSpc>
                <a:spcPct val="100000"/>
              </a:lnSpc>
              <a:buAutoNum type="arabicPlain" startAt="3"/>
              <a:tabLst>
                <a:tab pos="369570" algn="l"/>
              </a:tabLst>
            </a:pPr>
            <a:r>
              <a:rPr sz="1000" b="1" spc="-5" dirty="0">
                <a:latin typeface="Arial"/>
                <a:cs typeface="Arial"/>
              </a:rPr>
              <a:t>этап </a:t>
            </a:r>
            <a:r>
              <a:rPr sz="1000" b="1" dirty="0">
                <a:latin typeface="Arial"/>
                <a:cs typeface="Arial"/>
              </a:rPr>
              <a:t>(март </a:t>
            </a:r>
            <a:r>
              <a:rPr sz="1000" b="1" spc="-10" dirty="0">
                <a:latin typeface="Arial"/>
                <a:cs typeface="Arial"/>
              </a:rPr>
              <a:t>2021 </a:t>
            </a:r>
            <a:r>
              <a:rPr sz="1000" b="1" spc="5" dirty="0">
                <a:latin typeface="Arial"/>
                <a:cs typeface="Arial"/>
              </a:rPr>
              <a:t>г. </a:t>
            </a:r>
            <a:r>
              <a:rPr sz="1000" b="1" dirty="0">
                <a:latin typeface="Arial"/>
                <a:cs typeface="Arial"/>
              </a:rPr>
              <a:t>- </a:t>
            </a:r>
            <a:r>
              <a:rPr sz="1000" b="1" spc="-5" dirty="0">
                <a:latin typeface="Arial"/>
                <a:cs typeface="Arial"/>
              </a:rPr>
              <a:t>сентябрь </a:t>
            </a:r>
            <a:r>
              <a:rPr sz="1000" b="1" spc="-10" dirty="0">
                <a:latin typeface="Arial"/>
                <a:cs typeface="Arial"/>
              </a:rPr>
              <a:t>2022</a:t>
            </a:r>
            <a:r>
              <a:rPr sz="1000" b="1" spc="-13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г.)</a:t>
            </a:r>
            <a:endParaRPr sz="1000" dirty="0">
              <a:latin typeface="Arial"/>
              <a:cs typeface="Arial"/>
            </a:endParaRPr>
          </a:p>
          <a:p>
            <a:pPr marL="12700" marR="5080" indent="252729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Цель: </a:t>
            </a:r>
            <a:r>
              <a:rPr sz="1000" dirty="0">
                <a:latin typeface="Arial"/>
                <a:cs typeface="Arial"/>
              </a:rPr>
              <a:t>Подведение </a:t>
            </a:r>
            <a:r>
              <a:rPr sz="1000" spc="-10" dirty="0">
                <a:latin typeface="Arial"/>
                <a:cs typeface="Arial"/>
              </a:rPr>
              <a:t>итогового </a:t>
            </a:r>
            <a:r>
              <a:rPr sz="1000" spc="-5" dirty="0">
                <a:latin typeface="Arial"/>
                <a:cs typeface="Arial"/>
              </a:rPr>
              <a:t>мониторинга, </a:t>
            </a:r>
            <a:r>
              <a:rPr sz="1000" dirty="0">
                <a:latin typeface="Arial"/>
                <a:cs typeface="Arial"/>
              </a:rPr>
              <a:t>определение </a:t>
            </a:r>
            <a:r>
              <a:rPr sz="1000" spc="-5" dirty="0">
                <a:latin typeface="Arial"/>
                <a:cs typeface="Arial"/>
              </a:rPr>
              <a:t>эффективности проекта. Диссеминация </a:t>
            </a:r>
            <a:r>
              <a:rPr sz="1000" dirty="0">
                <a:latin typeface="Arial"/>
                <a:cs typeface="Arial"/>
              </a:rPr>
              <a:t>опыта </a:t>
            </a:r>
            <a:r>
              <a:rPr sz="1000" spc="-5" dirty="0">
                <a:latin typeface="Arial"/>
                <a:cs typeface="Arial"/>
              </a:rPr>
              <a:t>работы </a:t>
            </a:r>
            <a:r>
              <a:rPr sz="1000" spc="5" dirty="0">
                <a:latin typeface="Arial"/>
                <a:cs typeface="Arial"/>
              </a:rPr>
              <a:t>по </a:t>
            </a:r>
            <a:r>
              <a:rPr sz="1000" spc="-5" dirty="0">
                <a:latin typeface="Arial"/>
                <a:cs typeface="Arial"/>
              </a:rPr>
              <a:t>Проекту,  эффективная работа </a:t>
            </a:r>
            <a:r>
              <a:rPr sz="1000" dirty="0">
                <a:latin typeface="Arial"/>
                <a:cs typeface="Arial"/>
              </a:rPr>
              <a:t>команды управленцев и </a:t>
            </a:r>
            <a:r>
              <a:rPr sz="1000" spc="-5" dirty="0">
                <a:latin typeface="Arial"/>
                <a:cs typeface="Arial"/>
              </a:rPr>
              <a:t>педагогов </a:t>
            </a:r>
            <a:r>
              <a:rPr sz="1000" dirty="0">
                <a:latin typeface="Arial"/>
                <a:cs typeface="Arial"/>
              </a:rPr>
              <a:t>в </a:t>
            </a:r>
            <a:r>
              <a:rPr sz="1000" spc="-5" dirty="0">
                <a:latin typeface="Arial"/>
                <a:cs typeface="Arial"/>
              </a:rPr>
              <a:t>обновлённой творческой </a:t>
            </a:r>
            <a:r>
              <a:rPr sz="1000" dirty="0">
                <a:latin typeface="Arial"/>
                <a:cs typeface="Arial"/>
              </a:rPr>
              <a:t>ЛРПС. </a:t>
            </a:r>
            <a:r>
              <a:rPr sz="1000" spc="-5" dirty="0">
                <a:latin typeface="Arial"/>
                <a:cs typeface="Arial"/>
              </a:rPr>
              <a:t>Создание </a:t>
            </a:r>
            <a:r>
              <a:rPr sz="1000" dirty="0">
                <a:latin typeface="Arial"/>
                <a:cs typeface="Arial"/>
              </a:rPr>
              <a:t>портфолио </a:t>
            </a:r>
            <a:r>
              <a:rPr sz="1000" spc="-5" dirty="0">
                <a:latin typeface="Arial"/>
                <a:cs typeface="Arial"/>
              </a:rPr>
              <a:t>Проекта </a:t>
            </a:r>
            <a:r>
              <a:rPr sz="1000" dirty="0">
                <a:latin typeface="Arial"/>
                <a:cs typeface="Arial"/>
              </a:rPr>
              <a:t>на  </a:t>
            </a:r>
            <a:r>
              <a:rPr sz="1000" spc="-5" dirty="0">
                <a:latin typeface="Arial"/>
                <a:cs typeface="Arial"/>
              </a:rPr>
              <a:t>сайте </a:t>
            </a:r>
            <a:r>
              <a:rPr sz="1000" dirty="0">
                <a:latin typeface="Arial"/>
                <a:cs typeface="Arial"/>
              </a:rPr>
              <a:t>дошкольной </a:t>
            </a:r>
            <a:r>
              <a:rPr sz="1000" spc="-5" dirty="0">
                <a:latin typeface="Arial"/>
                <a:cs typeface="Arial"/>
              </a:rPr>
              <a:t>образовательной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организации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344" y="4221479"/>
            <a:ext cx="7553325" cy="923925"/>
          </a:xfrm>
          <a:prstGeom prst="rect">
            <a:avLst/>
          </a:prstGeom>
          <a:ln w="12192">
            <a:solidFill>
              <a:srgbClr val="008741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2710" marR="361315">
              <a:lnSpc>
                <a:spcPct val="100000"/>
              </a:lnSpc>
              <a:spcBef>
                <a:spcPts val="335"/>
              </a:spcBef>
            </a:pP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Конкретный план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реализации важнейших </a:t>
            </a: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изменений </a:t>
            </a:r>
            <a:r>
              <a:rPr sz="1200" dirty="0">
                <a:solidFill>
                  <a:srgbClr val="00632C"/>
                </a:solidFill>
                <a:latin typeface="Arial Black"/>
                <a:cs typeface="Arial Black"/>
              </a:rPr>
              <a:t>в ДОО </a:t>
            </a: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для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создания </a:t>
            </a: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ЛРОС, 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конкретные мероприятия проекта (по </a:t>
            </a:r>
            <a:r>
              <a:rPr sz="1200" spc="-5" dirty="0">
                <a:solidFill>
                  <a:srgbClr val="00632C"/>
                </a:solidFill>
                <a:latin typeface="Arial Black"/>
                <a:cs typeface="Arial Black"/>
              </a:rPr>
              <a:t>формуле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«3+2»). Управленческое  сопровождение</a:t>
            </a:r>
            <a:r>
              <a:rPr sz="1200" spc="65" dirty="0">
                <a:solidFill>
                  <a:srgbClr val="00632C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00632C"/>
                </a:solidFill>
                <a:latin typeface="Arial Black"/>
                <a:cs typeface="Arial Black"/>
              </a:rPr>
              <a:t>проекта.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439" y="1405127"/>
            <a:ext cx="372110" cy="3253104"/>
            <a:chOff x="91439" y="1405127"/>
            <a:chExt cx="372110" cy="3253104"/>
          </a:xfrm>
        </p:grpSpPr>
        <p:sp>
          <p:nvSpPr>
            <p:cNvPr id="8" name="object 8"/>
            <p:cNvSpPr/>
            <p:nvPr/>
          </p:nvSpPr>
          <p:spPr>
            <a:xfrm>
              <a:off x="97535" y="1682114"/>
              <a:ext cx="360045" cy="397510"/>
            </a:xfrm>
            <a:custGeom>
              <a:avLst/>
              <a:gdLst/>
              <a:ahLst/>
              <a:cxnLst/>
              <a:rect l="l" t="t" r="r" b="b"/>
              <a:pathLst>
                <a:path w="360045" h="397510">
                  <a:moveTo>
                    <a:pt x="0" y="0"/>
                  </a:moveTo>
                  <a:lnTo>
                    <a:pt x="0" y="89915"/>
                  </a:lnTo>
                  <a:lnTo>
                    <a:pt x="4022" y="130439"/>
                  </a:lnTo>
                  <a:lnTo>
                    <a:pt x="15744" y="169291"/>
                  </a:lnTo>
                  <a:lnTo>
                    <a:pt x="34645" y="205970"/>
                  </a:lnTo>
                  <a:lnTo>
                    <a:pt x="60207" y="239971"/>
                  </a:lnTo>
                  <a:lnTo>
                    <a:pt x="91910" y="270789"/>
                  </a:lnTo>
                  <a:lnTo>
                    <a:pt x="129235" y="297923"/>
                  </a:lnTo>
                  <a:lnTo>
                    <a:pt x="171662" y="320866"/>
                  </a:lnTo>
                  <a:lnTo>
                    <a:pt x="218673" y="339117"/>
                  </a:lnTo>
                  <a:lnTo>
                    <a:pt x="269748" y="352171"/>
                  </a:lnTo>
                  <a:lnTo>
                    <a:pt x="269748" y="397129"/>
                  </a:lnTo>
                  <a:lnTo>
                    <a:pt x="359664" y="315849"/>
                  </a:lnTo>
                  <a:lnTo>
                    <a:pt x="269748" y="217297"/>
                  </a:lnTo>
                  <a:lnTo>
                    <a:pt x="269748" y="262255"/>
                  </a:lnTo>
                  <a:lnTo>
                    <a:pt x="218673" y="249201"/>
                  </a:lnTo>
                  <a:lnTo>
                    <a:pt x="171662" y="230950"/>
                  </a:lnTo>
                  <a:lnTo>
                    <a:pt x="129235" y="208007"/>
                  </a:lnTo>
                  <a:lnTo>
                    <a:pt x="91910" y="180873"/>
                  </a:lnTo>
                  <a:lnTo>
                    <a:pt x="60207" y="150055"/>
                  </a:lnTo>
                  <a:lnTo>
                    <a:pt x="34645" y="116054"/>
                  </a:lnTo>
                  <a:lnTo>
                    <a:pt x="15744" y="79375"/>
                  </a:lnTo>
                  <a:lnTo>
                    <a:pt x="4022" y="40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3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548" y="1411223"/>
              <a:ext cx="360045" cy="316230"/>
            </a:xfrm>
            <a:custGeom>
              <a:avLst/>
              <a:gdLst/>
              <a:ahLst/>
              <a:cxnLst/>
              <a:rect l="l" t="t" r="r" b="b"/>
              <a:pathLst>
                <a:path w="360045" h="316230">
                  <a:moveTo>
                    <a:pt x="359651" y="0"/>
                  </a:moveTo>
                  <a:lnTo>
                    <a:pt x="314795" y="2143"/>
                  </a:lnTo>
                  <a:lnTo>
                    <a:pt x="248196" y="13333"/>
                  </a:lnTo>
                  <a:lnTo>
                    <a:pt x="200052" y="28073"/>
                  </a:lnTo>
                  <a:lnTo>
                    <a:pt x="155985" y="47547"/>
                  </a:lnTo>
                  <a:lnTo>
                    <a:pt x="116451" y="71272"/>
                  </a:lnTo>
                  <a:lnTo>
                    <a:pt x="81907" y="98766"/>
                  </a:lnTo>
                  <a:lnTo>
                    <a:pt x="52809" y="129546"/>
                  </a:lnTo>
                  <a:lnTo>
                    <a:pt x="29613" y="163130"/>
                  </a:lnTo>
                  <a:lnTo>
                    <a:pt x="12775" y="199035"/>
                  </a:lnTo>
                  <a:lnTo>
                    <a:pt x="2752" y="236778"/>
                  </a:lnTo>
                  <a:lnTo>
                    <a:pt x="0" y="275877"/>
                  </a:lnTo>
                  <a:lnTo>
                    <a:pt x="4974" y="315849"/>
                  </a:lnTo>
                  <a:lnTo>
                    <a:pt x="17248" y="277828"/>
                  </a:lnTo>
                  <a:lnTo>
                    <a:pt x="36197" y="242267"/>
                  </a:lnTo>
                  <a:lnTo>
                    <a:pt x="61251" y="209528"/>
                  </a:lnTo>
                  <a:lnTo>
                    <a:pt x="91840" y="179975"/>
                  </a:lnTo>
                  <a:lnTo>
                    <a:pt x="127393" y="153971"/>
                  </a:lnTo>
                  <a:lnTo>
                    <a:pt x="167340" y="131880"/>
                  </a:lnTo>
                  <a:lnTo>
                    <a:pt x="211109" y="114066"/>
                  </a:lnTo>
                  <a:lnTo>
                    <a:pt x="258132" y="100891"/>
                  </a:lnTo>
                  <a:lnTo>
                    <a:pt x="307836" y="92720"/>
                  </a:lnTo>
                  <a:lnTo>
                    <a:pt x="359651" y="89915"/>
                  </a:lnTo>
                  <a:lnTo>
                    <a:pt x="359651" y="0"/>
                  </a:lnTo>
                  <a:close/>
                </a:path>
              </a:pathLst>
            </a:custGeom>
            <a:solidFill>
              <a:srgbClr val="005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7535" y="1411223"/>
              <a:ext cx="360045" cy="668020"/>
            </a:xfrm>
            <a:custGeom>
              <a:avLst/>
              <a:gdLst/>
              <a:ahLst/>
              <a:cxnLst/>
              <a:rect l="l" t="t" r="r" b="b"/>
              <a:pathLst>
                <a:path w="360045" h="668019">
                  <a:moveTo>
                    <a:pt x="0" y="270890"/>
                  </a:moveTo>
                  <a:lnTo>
                    <a:pt x="4022" y="311414"/>
                  </a:lnTo>
                  <a:lnTo>
                    <a:pt x="15744" y="350266"/>
                  </a:lnTo>
                  <a:lnTo>
                    <a:pt x="34645" y="386945"/>
                  </a:lnTo>
                  <a:lnTo>
                    <a:pt x="60207" y="420946"/>
                  </a:lnTo>
                  <a:lnTo>
                    <a:pt x="91910" y="451764"/>
                  </a:lnTo>
                  <a:lnTo>
                    <a:pt x="129235" y="478898"/>
                  </a:lnTo>
                  <a:lnTo>
                    <a:pt x="171662" y="501841"/>
                  </a:lnTo>
                  <a:lnTo>
                    <a:pt x="218673" y="520092"/>
                  </a:lnTo>
                  <a:lnTo>
                    <a:pt x="269748" y="533146"/>
                  </a:lnTo>
                  <a:lnTo>
                    <a:pt x="269748" y="488188"/>
                  </a:lnTo>
                  <a:lnTo>
                    <a:pt x="359664" y="586739"/>
                  </a:lnTo>
                  <a:lnTo>
                    <a:pt x="269748" y="668020"/>
                  </a:lnTo>
                  <a:lnTo>
                    <a:pt x="269748" y="623062"/>
                  </a:lnTo>
                  <a:lnTo>
                    <a:pt x="218673" y="610008"/>
                  </a:lnTo>
                  <a:lnTo>
                    <a:pt x="171662" y="591757"/>
                  </a:lnTo>
                  <a:lnTo>
                    <a:pt x="129235" y="568814"/>
                  </a:lnTo>
                  <a:lnTo>
                    <a:pt x="91910" y="541680"/>
                  </a:lnTo>
                  <a:lnTo>
                    <a:pt x="60207" y="510862"/>
                  </a:lnTo>
                  <a:lnTo>
                    <a:pt x="34645" y="476861"/>
                  </a:lnTo>
                  <a:lnTo>
                    <a:pt x="15744" y="440182"/>
                  </a:lnTo>
                  <a:lnTo>
                    <a:pt x="4022" y="401330"/>
                  </a:lnTo>
                  <a:lnTo>
                    <a:pt x="0" y="360806"/>
                  </a:lnTo>
                  <a:lnTo>
                    <a:pt x="0" y="270890"/>
                  </a:lnTo>
                  <a:lnTo>
                    <a:pt x="3899" y="230861"/>
                  </a:lnTo>
                  <a:lnTo>
                    <a:pt x="15227" y="192655"/>
                  </a:lnTo>
                  <a:lnTo>
                    <a:pt x="33427" y="156691"/>
                  </a:lnTo>
                  <a:lnTo>
                    <a:pt x="57943" y="123389"/>
                  </a:lnTo>
                  <a:lnTo>
                    <a:pt x="88218" y="93167"/>
                  </a:lnTo>
                  <a:lnTo>
                    <a:pt x="123696" y="66445"/>
                  </a:lnTo>
                  <a:lnTo>
                    <a:pt x="163821" y="43642"/>
                  </a:lnTo>
                  <a:lnTo>
                    <a:pt x="208037" y="25177"/>
                  </a:lnTo>
                  <a:lnTo>
                    <a:pt x="255786" y="11469"/>
                  </a:lnTo>
                  <a:lnTo>
                    <a:pt x="306514" y="2937"/>
                  </a:lnTo>
                  <a:lnTo>
                    <a:pt x="359664" y="0"/>
                  </a:lnTo>
                  <a:lnTo>
                    <a:pt x="359664" y="89915"/>
                  </a:lnTo>
                  <a:lnTo>
                    <a:pt x="307848" y="92720"/>
                  </a:lnTo>
                  <a:lnTo>
                    <a:pt x="258144" y="100891"/>
                  </a:lnTo>
                  <a:lnTo>
                    <a:pt x="211122" y="114066"/>
                  </a:lnTo>
                  <a:lnTo>
                    <a:pt x="167352" y="131880"/>
                  </a:lnTo>
                  <a:lnTo>
                    <a:pt x="127405" y="153971"/>
                  </a:lnTo>
                  <a:lnTo>
                    <a:pt x="91852" y="179975"/>
                  </a:lnTo>
                  <a:lnTo>
                    <a:pt x="61263" y="209528"/>
                  </a:lnTo>
                  <a:lnTo>
                    <a:pt x="36209" y="242267"/>
                  </a:lnTo>
                  <a:lnTo>
                    <a:pt x="17260" y="277828"/>
                  </a:lnTo>
                  <a:lnTo>
                    <a:pt x="4987" y="315849"/>
                  </a:lnTo>
                </a:path>
              </a:pathLst>
            </a:custGeom>
            <a:ln w="12192">
              <a:solidFill>
                <a:srgbClr val="0046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8015" y="4260342"/>
              <a:ext cx="329565" cy="391795"/>
            </a:xfrm>
            <a:custGeom>
              <a:avLst/>
              <a:gdLst/>
              <a:ahLst/>
              <a:cxnLst/>
              <a:rect l="l" t="t" r="r" b="b"/>
              <a:pathLst>
                <a:path w="329565" h="391795">
                  <a:moveTo>
                    <a:pt x="0" y="0"/>
                  </a:moveTo>
                  <a:lnTo>
                    <a:pt x="0" y="82296"/>
                  </a:lnTo>
                  <a:lnTo>
                    <a:pt x="4647" y="128725"/>
                  </a:lnTo>
                  <a:lnTo>
                    <a:pt x="18137" y="172921"/>
                  </a:lnTo>
                  <a:lnTo>
                    <a:pt x="39795" y="214151"/>
                  </a:lnTo>
                  <a:lnTo>
                    <a:pt x="68941" y="251680"/>
                  </a:lnTo>
                  <a:lnTo>
                    <a:pt x="104901" y="284775"/>
                  </a:lnTo>
                  <a:lnTo>
                    <a:pt x="146996" y="312701"/>
                  </a:lnTo>
                  <a:lnTo>
                    <a:pt x="194551" y="334725"/>
                  </a:lnTo>
                  <a:lnTo>
                    <a:pt x="246887" y="350113"/>
                  </a:lnTo>
                  <a:lnTo>
                    <a:pt x="246887" y="391261"/>
                  </a:lnTo>
                  <a:lnTo>
                    <a:pt x="329184" y="317754"/>
                  </a:lnTo>
                  <a:lnTo>
                    <a:pt x="246887" y="226669"/>
                  </a:lnTo>
                  <a:lnTo>
                    <a:pt x="246887" y="267817"/>
                  </a:lnTo>
                  <a:lnTo>
                    <a:pt x="194551" y="252428"/>
                  </a:lnTo>
                  <a:lnTo>
                    <a:pt x="146996" y="230402"/>
                  </a:lnTo>
                  <a:lnTo>
                    <a:pt x="104901" y="202472"/>
                  </a:lnTo>
                  <a:lnTo>
                    <a:pt x="68941" y="169375"/>
                  </a:lnTo>
                  <a:lnTo>
                    <a:pt x="39795" y="131844"/>
                  </a:lnTo>
                  <a:lnTo>
                    <a:pt x="18137" y="90615"/>
                  </a:lnTo>
                  <a:lnTo>
                    <a:pt x="4647" y="46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3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7992" y="3983735"/>
              <a:ext cx="329565" cy="318135"/>
            </a:xfrm>
            <a:custGeom>
              <a:avLst/>
              <a:gdLst/>
              <a:ahLst/>
              <a:cxnLst/>
              <a:rect l="l" t="t" r="r" b="b"/>
              <a:pathLst>
                <a:path w="329565" h="318135">
                  <a:moveTo>
                    <a:pt x="329207" y="0"/>
                  </a:moveTo>
                  <a:lnTo>
                    <a:pt x="280236" y="3047"/>
                  </a:lnTo>
                  <a:lnTo>
                    <a:pt x="228075" y="13306"/>
                  </a:lnTo>
                  <a:lnTo>
                    <a:pt x="179842" y="30010"/>
                  </a:lnTo>
                  <a:lnTo>
                    <a:pt x="136106" y="52510"/>
                  </a:lnTo>
                  <a:lnTo>
                    <a:pt x="97436" y="80156"/>
                  </a:lnTo>
                  <a:lnTo>
                    <a:pt x="64400" y="112299"/>
                  </a:lnTo>
                  <a:lnTo>
                    <a:pt x="37570" y="148291"/>
                  </a:lnTo>
                  <a:lnTo>
                    <a:pt x="17513" y="187481"/>
                  </a:lnTo>
                  <a:lnTo>
                    <a:pt x="4800" y="229221"/>
                  </a:lnTo>
                  <a:lnTo>
                    <a:pt x="0" y="272862"/>
                  </a:lnTo>
                  <a:lnTo>
                    <a:pt x="3681" y="317753"/>
                  </a:lnTo>
                  <a:lnTo>
                    <a:pt x="15863" y="274023"/>
                  </a:lnTo>
                  <a:lnTo>
                    <a:pt x="35765" y="233440"/>
                  </a:lnTo>
                  <a:lnTo>
                    <a:pt x="62648" y="196539"/>
                  </a:lnTo>
                  <a:lnTo>
                    <a:pt x="95774" y="163852"/>
                  </a:lnTo>
                  <a:lnTo>
                    <a:pt x="134404" y="135914"/>
                  </a:lnTo>
                  <a:lnTo>
                    <a:pt x="177800" y="113255"/>
                  </a:lnTo>
                  <a:lnTo>
                    <a:pt x="225225" y="96411"/>
                  </a:lnTo>
                  <a:lnTo>
                    <a:pt x="275940" y="85913"/>
                  </a:lnTo>
                  <a:lnTo>
                    <a:pt x="329207" y="82295"/>
                  </a:lnTo>
                  <a:lnTo>
                    <a:pt x="329207" y="0"/>
                  </a:lnTo>
                  <a:close/>
                </a:path>
              </a:pathLst>
            </a:custGeom>
            <a:solidFill>
              <a:srgbClr val="005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8015" y="3983735"/>
              <a:ext cx="329565" cy="668020"/>
            </a:xfrm>
            <a:custGeom>
              <a:avLst/>
              <a:gdLst/>
              <a:ahLst/>
              <a:cxnLst/>
              <a:rect l="l" t="t" r="r" b="b"/>
              <a:pathLst>
                <a:path w="329565" h="668020">
                  <a:moveTo>
                    <a:pt x="0" y="276605"/>
                  </a:moveTo>
                  <a:lnTo>
                    <a:pt x="4647" y="323028"/>
                  </a:lnTo>
                  <a:lnTo>
                    <a:pt x="18137" y="367221"/>
                  </a:lnTo>
                  <a:lnTo>
                    <a:pt x="39795" y="408450"/>
                  </a:lnTo>
                  <a:lnTo>
                    <a:pt x="68941" y="445981"/>
                  </a:lnTo>
                  <a:lnTo>
                    <a:pt x="104901" y="479078"/>
                  </a:lnTo>
                  <a:lnTo>
                    <a:pt x="146996" y="507008"/>
                  </a:lnTo>
                  <a:lnTo>
                    <a:pt x="194551" y="529034"/>
                  </a:lnTo>
                  <a:lnTo>
                    <a:pt x="246887" y="544423"/>
                  </a:lnTo>
                  <a:lnTo>
                    <a:pt x="246887" y="503275"/>
                  </a:lnTo>
                  <a:lnTo>
                    <a:pt x="329184" y="594360"/>
                  </a:lnTo>
                  <a:lnTo>
                    <a:pt x="246887" y="667867"/>
                  </a:lnTo>
                  <a:lnTo>
                    <a:pt x="246887" y="626719"/>
                  </a:lnTo>
                  <a:lnTo>
                    <a:pt x="194551" y="611331"/>
                  </a:lnTo>
                  <a:lnTo>
                    <a:pt x="146996" y="589307"/>
                  </a:lnTo>
                  <a:lnTo>
                    <a:pt x="104901" y="561381"/>
                  </a:lnTo>
                  <a:lnTo>
                    <a:pt x="68941" y="528286"/>
                  </a:lnTo>
                  <a:lnTo>
                    <a:pt x="39795" y="490757"/>
                  </a:lnTo>
                  <a:lnTo>
                    <a:pt x="18137" y="449527"/>
                  </a:lnTo>
                  <a:lnTo>
                    <a:pt x="4647" y="405331"/>
                  </a:lnTo>
                  <a:lnTo>
                    <a:pt x="0" y="358901"/>
                  </a:lnTo>
                  <a:lnTo>
                    <a:pt x="0" y="276605"/>
                  </a:lnTo>
                  <a:lnTo>
                    <a:pt x="4308" y="231735"/>
                  </a:lnTo>
                  <a:lnTo>
                    <a:pt x="16782" y="189171"/>
                  </a:lnTo>
                  <a:lnTo>
                    <a:pt x="36743" y="149482"/>
                  </a:lnTo>
                  <a:lnTo>
                    <a:pt x="63514" y="113239"/>
                  </a:lnTo>
                  <a:lnTo>
                    <a:pt x="96416" y="81010"/>
                  </a:lnTo>
                  <a:lnTo>
                    <a:pt x="134773" y="53364"/>
                  </a:lnTo>
                  <a:lnTo>
                    <a:pt x="177906" y="30871"/>
                  </a:lnTo>
                  <a:lnTo>
                    <a:pt x="225137" y="14100"/>
                  </a:lnTo>
                  <a:lnTo>
                    <a:pt x="275789" y="3619"/>
                  </a:lnTo>
                  <a:lnTo>
                    <a:pt x="329184" y="0"/>
                  </a:lnTo>
                  <a:lnTo>
                    <a:pt x="329184" y="82295"/>
                  </a:lnTo>
                  <a:lnTo>
                    <a:pt x="275917" y="85913"/>
                  </a:lnTo>
                  <a:lnTo>
                    <a:pt x="225202" y="96411"/>
                  </a:lnTo>
                  <a:lnTo>
                    <a:pt x="177777" y="113255"/>
                  </a:lnTo>
                  <a:lnTo>
                    <a:pt x="134380" y="135914"/>
                  </a:lnTo>
                  <a:lnTo>
                    <a:pt x="95750" y="163852"/>
                  </a:lnTo>
                  <a:lnTo>
                    <a:pt x="62625" y="196539"/>
                  </a:lnTo>
                  <a:lnTo>
                    <a:pt x="35742" y="233440"/>
                  </a:lnTo>
                  <a:lnTo>
                    <a:pt x="15840" y="274023"/>
                  </a:lnTo>
                  <a:lnTo>
                    <a:pt x="3657" y="317753"/>
                  </a:lnTo>
                </a:path>
              </a:pathLst>
            </a:custGeom>
            <a:ln w="12192">
              <a:solidFill>
                <a:srgbClr val="0046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9425" y="780999"/>
            <a:ext cx="310007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5" dirty="0">
                <a:solidFill>
                  <a:srgbClr val="00632C"/>
                </a:solidFill>
                <a:latin typeface="Arial Black"/>
                <a:cs typeface="Arial Black"/>
              </a:rPr>
              <a:t>Изменения </a:t>
            </a:r>
            <a:r>
              <a:rPr sz="1400" spc="-5" dirty="0">
                <a:solidFill>
                  <a:srgbClr val="00632C"/>
                </a:solidFill>
                <a:latin typeface="Arial Black"/>
                <a:cs typeface="Arial Black"/>
              </a:rPr>
              <a:t>в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управлении</a:t>
            </a:r>
            <a:r>
              <a:rPr sz="1400" spc="105" dirty="0">
                <a:solidFill>
                  <a:srgbClr val="00632C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ДОО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6344" y="1018032"/>
            <a:ext cx="7897495" cy="1384300"/>
          </a:xfrm>
          <a:prstGeom prst="rect">
            <a:avLst/>
          </a:prstGeom>
          <a:ln w="12192">
            <a:solidFill>
              <a:srgbClr val="008741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92710" marR="146685">
              <a:lnSpc>
                <a:spcPct val="100000"/>
              </a:lnSpc>
              <a:spcBef>
                <a:spcPts val="395"/>
              </a:spcBef>
            </a:pPr>
            <a:r>
              <a:rPr sz="1200" b="1" spc="-5" dirty="0">
                <a:latin typeface="Arial"/>
                <a:cs typeface="Arial"/>
              </a:rPr>
              <a:t>-Обновление содержания </a:t>
            </a:r>
            <a:r>
              <a:rPr sz="1200" b="1" spc="-10" dirty="0">
                <a:latin typeface="Arial"/>
                <a:cs typeface="Arial"/>
              </a:rPr>
              <a:t>Программы </a:t>
            </a:r>
            <a:r>
              <a:rPr sz="1200" spc="-5" dirty="0">
                <a:latin typeface="Arial"/>
                <a:cs typeface="Arial"/>
              </a:rPr>
              <a:t>развития </a:t>
            </a:r>
            <a:r>
              <a:rPr sz="1200" dirty="0">
                <a:latin typeface="Arial"/>
                <a:cs typeface="Arial"/>
              </a:rPr>
              <a:t>ДОО в </a:t>
            </a:r>
            <a:r>
              <a:rPr sz="1200" spc="-15" dirty="0">
                <a:latin typeface="Arial"/>
                <a:cs typeface="Arial"/>
              </a:rPr>
              <a:t>разделе </a:t>
            </a:r>
            <a:r>
              <a:rPr sz="1200" spc="-5" dirty="0">
                <a:latin typeface="Arial"/>
                <a:cs typeface="Arial"/>
              </a:rPr>
              <a:t>определяющие </a:t>
            </a:r>
            <a:r>
              <a:rPr sz="1200" dirty="0">
                <a:latin typeface="Arial"/>
                <a:cs typeface="Arial"/>
              </a:rPr>
              <a:t>основные </a:t>
            </a:r>
            <a:r>
              <a:rPr sz="1200" spc="-5" dirty="0">
                <a:latin typeface="Arial"/>
                <a:cs typeface="Arial"/>
              </a:rPr>
              <a:t>направления  </a:t>
            </a:r>
            <a:r>
              <a:rPr sz="1200" dirty="0">
                <a:latin typeface="Arial"/>
                <a:cs typeface="Arial"/>
              </a:rPr>
              <a:t>и </a:t>
            </a:r>
            <a:r>
              <a:rPr sz="1200" spc="-10" dirty="0">
                <a:latin typeface="Arial"/>
                <a:cs typeface="Arial"/>
              </a:rPr>
              <a:t>механизмы </a:t>
            </a:r>
            <a:r>
              <a:rPr sz="1200" dirty="0">
                <a:latin typeface="Arial"/>
                <a:cs typeface="Arial"/>
              </a:rPr>
              <a:t>реализации </a:t>
            </a:r>
            <a:r>
              <a:rPr sz="1200" spc="-5" dirty="0">
                <a:latin typeface="Arial"/>
                <a:cs typeface="Arial"/>
              </a:rPr>
              <a:t>программы развития </a:t>
            </a:r>
            <a:r>
              <a:rPr sz="1200" dirty="0">
                <a:latin typeface="Arial"/>
                <a:cs typeface="Arial"/>
              </a:rPr>
              <a:t>ее </a:t>
            </a:r>
            <a:r>
              <a:rPr sz="1200" spc="-5" dirty="0">
                <a:latin typeface="Arial"/>
                <a:cs typeface="Arial"/>
              </a:rPr>
              <a:t>ресурсное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сопровождение.</a:t>
            </a:r>
            <a:endParaRPr sz="1200">
              <a:latin typeface="Arial"/>
              <a:cs typeface="Arial"/>
            </a:endParaRPr>
          </a:p>
          <a:p>
            <a:pPr marL="187325" indent="-95250">
              <a:lnSpc>
                <a:spcPct val="100000"/>
              </a:lnSpc>
              <a:buChar char="-"/>
              <a:tabLst>
                <a:tab pos="187960" algn="l"/>
              </a:tabLst>
            </a:pPr>
            <a:r>
              <a:rPr sz="1200" dirty="0">
                <a:latin typeface="Arial"/>
                <a:cs typeface="Arial"/>
              </a:rPr>
              <a:t>Внесены изменения в </a:t>
            </a:r>
            <a:r>
              <a:rPr sz="1200" spc="-5" dirty="0">
                <a:latin typeface="Arial"/>
                <a:cs typeface="Arial"/>
              </a:rPr>
              <a:t>должностные инструкции </a:t>
            </a:r>
            <a:r>
              <a:rPr sz="1200" spc="-10" dirty="0">
                <a:latin typeface="Arial"/>
                <a:cs typeface="Arial"/>
              </a:rPr>
              <a:t>педагогических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работников.</a:t>
            </a:r>
            <a:endParaRPr sz="1200">
              <a:latin typeface="Arial"/>
              <a:cs typeface="Arial"/>
            </a:endParaRPr>
          </a:p>
          <a:p>
            <a:pPr marL="92710" marR="951865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-Согласованы </a:t>
            </a:r>
            <a:r>
              <a:rPr sz="1200" dirty="0">
                <a:latin typeface="Arial"/>
                <a:cs typeface="Arial"/>
              </a:rPr>
              <a:t>инновационные идеи по </a:t>
            </a:r>
            <a:r>
              <a:rPr sz="1200" spc="-5" dirty="0">
                <a:latin typeface="Arial"/>
                <a:cs typeface="Arial"/>
              </a:rPr>
              <a:t>развитию </a:t>
            </a:r>
            <a:r>
              <a:rPr sz="1200" spc="-10" dirty="0">
                <a:latin typeface="Arial"/>
                <a:cs typeface="Arial"/>
              </a:rPr>
              <a:t>ЛРОС </a:t>
            </a:r>
            <a:r>
              <a:rPr sz="1200" dirty="0">
                <a:latin typeface="Arial"/>
                <a:cs typeface="Arial"/>
              </a:rPr>
              <a:t>с </a:t>
            </a:r>
            <a:r>
              <a:rPr sz="1200" spc="-5" dirty="0">
                <a:latin typeface="Arial"/>
                <a:cs typeface="Arial"/>
              </a:rPr>
              <a:t>привлечением </a:t>
            </a:r>
            <a:r>
              <a:rPr sz="1200" dirty="0">
                <a:latin typeface="Arial"/>
                <a:cs typeface="Arial"/>
              </a:rPr>
              <a:t>социального</a:t>
            </a:r>
            <a:r>
              <a:rPr sz="1200" spc="-1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окружения  </a:t>
            </a:r>
            <a:r>
              <a:rPr sz="1200" dirty="0">
                <a:latin typeface="Arial"/>
                <a:cs typeface="Arial"/>
              </a:rPr>
              <a:t>(экосистемы).</a:t>
            </a:r>
            <a:endParaRPr sz="1200">
              <a:latin typeface="Arial"/>
              <a:cs typeface="Arial"/>
            </a:endParaRPr>
          </a:p>
          <a:p>
            <a:pPr marL="187325" indent="-95250">
              <a:lnSpc>
                <a:spcPct val="100000"/>
              </a:lnSpc>
              <a:buChar char="-"/>
              <a:tabLst>
                <a:tab pos="187960" algn="l"/>
              </a:tabLst>
            </a:pPr>
            <a:r>
              <a:rPr sz="1200" spc="-5" dirty="0">
                <a:latin typeface="Arial"/>
                <a:cs typeface="Arial"/>
              </a:rPr>
              <a:t>Внедрена новая </a:t>
            </a:r>
            <a:r>
              <a:rPr sz="1200" b="1" spc="-10" dirty="0">
                <a:latin typeface="Arial"/>
                <a:cs typeface="Arial"/>
              </a:rPr>
              <a:t>матричная </a:t>
            </a:r>
            <a:r>
              <a:rPr sz="1200" b="1" spc="-15" dirty="0">
                <a:latin typeface="Arial"/>
                <a:cs typeface="Arial"/>
              </a:rPr>
              <a:t>модель </a:t>
            </a:r>
            <a:r>
              <a:rPr sz="1200" b="1" spc="5" dirty="0">
                <a:latin typeface="Arial"/>
                <a:cs typeface="Arial"/>
              </a:rPr>
              <a:t>«Шаг </a:t>
            </a:r>
            <a:r>
              <a:rPr sz="1200" b="1" spc="-10" dirty="0">
                <a:latin typeface="Arial"/>
                <a:cs typeface="Arial"/>
              </a:rPr>
              <a:t>за </a:t>
            </a:r>
            <a:r>
              <a:rPr sz="1200" b="1" spc="-25" dirty="0">
                <a:latin typeface="Arial"/>
                <a:cs typeface="Arial"/>
              </a:rPr>
              <a:t>шагом» </a:t>
            </a:r>
            <a:r>
              <a:rPr sz="1200" dirty="0">
                <a:latin typeface="Arial"/>
                <a:cs typeface="Arial"/>
              </a:rPr>
              <a:t>в управлении Проектом её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коллегиальное</a:t>
            </a:r>
            <a:endParaRPr sz="1200">
              <a:latin typeface="Arial"/>
              <a:cs typeface="Arial"/>
            </a:endParaRPr>
          </a:p>
          <a:p>
            <a:pPr marL="9271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Arial"/>
                <a:cs typeface="Arial"/>
              </a:rPr>
              <a:t>принятие, </a:t>
            </a:r>
            <a:r>
              <a:rPr sz="1200" spc="-5" dirty="0">
                <a:latin typeface="Arial"/>
                <a:cs typeface="Arial"/>
              </a:rPr>
              <a:t>создание условий для мотивационного </a:t>
            </a:r>
            <a:r>
              <a:rPr sz="1200" dirty="0">
                <a:latin typeface="Arial"/>
                <a:cs typeface="Arial"/>
              </a:rPr>
              <a:t>и </a:t>
            </a:r>
            <a:r>
              <a:rPr sz="1200" spc="-10" dirty="0">
                <a:latin typeface="Arial"/>
                <a:cs typeface="Arial"/>
              </a:rPr>
              <a:t>материального </a:t>
            </a:r>
            <a:r>
              <a:rPr sz="1200" spc="-5" dirty="0">
                <a:latin typeface="Arial"/>
                <a:cs typeface="Arial"/>
              </a:rPr>
              <a:t>стимулирования </a:t>
            </a:r>
            <a:r>
              <a:rPr sz="1200" dirty="0">
                <a:latin typeface="Arial"/>
                <a:cs typeface="Arial"/>
              </a:rPr>
              <a:t>участников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Проекта.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28976" y="2471115"/>
            <a:ext cx="3938904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5" dirty="0">
                <a:solidFill>
                  <a:srgbClr val="00632C"/>
                </a:solidFill>
                <a:latin typeface="Arial Black"/>
                <a:cs typeface="Arial Black"/>
              </a:rPr>
              <a:t>Изменения </a:t>
            </a:r>
            <a:r>
              <a:rPr sz="1400" spc="-5" dirty="0">
                <a:solidFill>
                  <a:srgbClr val="00632C"/>
                </a:solidFill>
                <a:latin typeface="Arial Black"/>
                <a:cs typeface="Arial Black"/>
              </a:rPr>
              <a:t>в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ресурсном</a:t>
            </a:r>
            <a:r>
              <a:rPr sz="1400" spc="135" dirty="0">
                <a:solidFill>
                  <a:srgbClr val="00632C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обеспечении</a:t>
            </a:r>
            <a:endParaRPr sz="1400">
              <a:latin typeface="Arial Black"/>
              <a:cs typeface="Arial Black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60248" y="2700527"/>
          <a:ext cx="7900670" cy="21031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006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207"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Обновлена нормативно-правовая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база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сайте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ДОО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(создание Электронного портфолио</a:t>
                      </a:r>
                      <a:r>
                        <a:rPr sz="1200" spc="-2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проекта).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-Изменен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источник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финансирования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путем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оказания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платных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образовательных 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услуг,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участия в конкурсах</a:t>
                      </a:r>
                      <a:r>
                        <a:rPr sz="12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с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финансовой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поддержкой,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спонсорских</a:t>
                      </a:r>
                      <a:r>
                        <a:rPr sz="12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средств.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8741"/>
                      </a:solidFill>
                      <a:prstDash val="solid"/>
                    </a:lnL>
                    <a:lnR w="12700">
                      <a:solidFill>
                        <a:srgbClr val="008741"/>
                      </a:solidFill>
                      <a:prstDash val="solid"/>
                    </a:lnR>
                    <a:lnT w="12700">
                      <a:solidFill>
                        <a:srgbClr val="008741"/>
                      </a:solidFill>
                      <a:prstDash val="solid"/>
                    </a:lnT>
                    <a:lnB w="12700">
                      <a:solidFill>
                        <a:srgbClr val="00874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pPr marL="14986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00" spc="-5" dirty="0">
                          <a:solidFill>
                            <a:srgbClr val="00632C"/>
                          </a:solidFill>
                          <a:latin typeface="Arial Black"/>
                          <a:cs typeface="Arial Black"/>
                        </a:rPr>
                        <a:t>Изменения </a:t>
                      </a:r>
                      <a:r>
                        <a:rPr sz="1200" dirty="0">
                          <a:solidFill>
                            <a:srgbClr val="00632C"/>
                          </a:solidFill>
                          <a:latin typeface="Arial Black"/>
                          <a:cs typeface="Arial Black"/>
                        </a:rPr>
                        <a:t>в </a:t>
                      </a:r>
                      <a:r>
                        <a:rPr sz="1200" spc="-5" dirty="0">
                          <a:solidFill>
                            <a:srgbClr val="00632C"/>
                          </a:solidFill>
                          <a:latin typeface="Arial Black"/>
                          <a:cs typeface="Arial Black"/>
                        </a:rPr>
                        <a:t>организационно-технологическом компоненте </a:t>
                      </a:r>
                      <a:r>
                        <a:rPr sz="1200" spc="-10" dirty="0">
                          <a:solidFill>
                            <a:srgbClr val="00632C"/>
                          </a:solidFill>
                          <a:latin typeface="Arial Black"/>
                          <a:cs typeface="Arial Black"/>
                        </a:rPr>
                        <a:t>среды,</a:t>
                      </a:r>
                      <a:r>
                        <a:rPr sz="1200" spc="140" dirty="0">
                          <a:solidFill>
                            <a:srgbClr val="00632C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" dirty="0">
                          <a:solidFill>
                            <a:srgbClr val="00632C"/>
                          </a:solidFill>
                          <a:latin typeface="Arial Black"/>
                          <a:cs typeface="Arial Black"/>
                        </a:rPr>
                        <a:t>образовательной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632C"/>
                          </a:solidFill>
                          <a:latin typeface="Arial Black"/>
                          <a:cs typeface="Arial Black"/>
                        </a:rPr>
                        <a:t>подсистемы</a:t>
                      </a:r>
                      <a:r>
                        <a:rPr sz="1200" spc="60" dirty="0">
                          <a:solidFill>
                            <a:srgbClr val="00632C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00632C"/>
                          </a:solidFill>
                          <a:latin typeface="Arial Black"/>
                          <a:cs typeface="Arial Black"/>
                        </a:rPr>
                        <a:t>ДОО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-Повышение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педагогической компетентности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педагогов,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родителей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по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вопросам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ЛРОС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и ознакомление</a:t>
                      </a:r>
                      <a:r>
                        <a:rPr sz="1200" spc="-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28575">
                      <a:solidFill>
                        <a:srgbClr val="008741"/>
                      </a:solidFill>
                      <a:prstDash val="solid"/>
                    </a:lnL>
                    <a:lnR w="12700">
                      <a:solidFill>
                        <a:srgbClr val="008741"/>
                      </a:solidFill>
                      <a:prstDash val="solid"/>
                    </a:lnR>
                    <a:lnT w="12700">
                      <a:solidFill>
                        <a:srgbClr val="008741"/>
                      </a:solidFill>
                      <a:prstDash val="solid"/>
                    </a:lnT>
                    <a:lnB w="12700">
                      <a:solidFill>
                        <a:srgbClr val="00874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98425">
                        <a:lnSpc>
                          <a:spcPts val="9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новыми активными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формами организации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образовательного</a:t>
                      </a:r>
                      <a:r>
                        <a:rPr sz="12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процесса.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8741"/>
                      </a:solidFill>
                      <a:prstDash val="solid"/>
                    </a:lnL>
                    <a:lnR w="12700">
                      <a:solidFill>
                        <a:srgbClr val="008741"/>
                      </a:solidFill>
                      <a:prstDash val="solid"/>
                    </a:lnR>
                    <a:lnT w="12700">
                      <a:solidFill>
                        <a:srgbClr val="008741"/>
                      </a:solidFill>
                      <a:prstDash val="solid"/>
                    </a:lnT>
                    <a:lnB w="12700">
                      <a:solidFill>
                        <a:srgbClr val="008741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700" y="780999"/>
            <a:ext cx="827405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5" dirty="0">
                <a:solidFill>
                  <a:srgbClr val="00632C"/>
                </a:solidFill>
                <a:latin typeface="Arial Black"/>
                <a:cs typeface="Arial Black"/>
              </a:rPr>
              <a:t>Изменения </a:t>
            </a:r>
            <a:r>
              <a:rPr sz="1400" spc="-5" dirty="0">
                <a:solidFill>
                  <a:srgbClr val="00632C"/>
                </a:solidFill>
                <a:latin typeface="Arial Black"/>
                <a:cs typeface="Arial Black"/>
              </a:rPr>
              <a:t>в социальном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компоненте среды, организационной подсистеме</a:t>
            </a:r>
            <a:r>
              <a:rPr sz="1400" spc="415" dirty="0">
                <a:solidFill>
                  <a:srgbClr val="00632C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ДОО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6344" y="1018032"/>
            <a:ext cx="7897495" cy="277495"/>
          </a:xfrm>
          <a:prstGeom prst="rect">
            <a:avLst/>
          </a:prstGeom>
          <a:ln w="12192">
            <a:solidFill>
              <a:srgbClr val="008741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50"/>
              </a:spcBef>
            </a:pPr>
            <a:r>
              <a:rPr sz="1200" spc="-5" dirty="0">
                <a:latin typeface="Arial"/>
                <a:cs typeface="Arial"/>
              </a:rPr>
              <a:t>-Взаимосвязь </a:t>
            </a:r>
            <a:r>
              <a:rPr sz="1200" dirty="0">
                <a:latin typeface="Arial"/>
                <a:cs typeface="Arial"/>
              </a:rPr>
              <a:t>с социальными </a:t>
            </a:r>
            <a:r>
              <a:rPr sz="1200" spc="-5" dirty="0">
                <a:latin typeface="Arial"/>
                <a:cs typeface="Arial"/>
              </a:rPr>
              <a:t>партнерами </a:t>
            </a:r>
            <a:r>
              <a:rPr sz="1200" dirty="0">
                <a:latin typeface="Arial"/>
                <a:cs typeface="Arial"/>
              </a:rPr>
              <a:t>и </a:t>
            </a:r>
            <a:r>
              <a:rPr sz="1200" spc="-5" dirty="0">
                <a:latin typeface="Arial"/>
                <a:cs typeface="Arial"/>
              </a:rPr>
              <a:t>проведении </a:t>
            </a:r>
            <a:r>
              <a:rPr sz="1200" dirty="0">
                <a:latin typeface="Arial"/>
                <a:cs typeface="Arial"/>
              </a:rPr>
              <a:t>совместных продуктивных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мероприятий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3295" y="1432560"/>
            <a:ext cx="8135620" cy="3789679"/>
            <a:chOff x="463295" y="1432560"/>
            <a:chExt cx="8135620" cy="3789679"/>
          </a:xfrm>
        </p:grpSpPr>
        <p:sp>
          <p:nvSpPr>
            <p:cNvPr id="5" name="object 5"/>
            <p:cNvSpPr/>
            <p:nvPr/>
          </p:nvSpPr>
          <p:spPr>
            <a:xfrm>
              <a:off x="3355847" y="1575854"/>
              <a:ext cx="5242559" cy="33253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53968" y="1773936"/>
              <a:ext cx="4660392" cy="2743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3295" y="1432560"/>
              <a:ext cx="2978658" cy="37894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91488" y="844423"/>
            <a:ext cx="56197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00632C"/>
                </a:solidFill>
                <a:latin typeface="Arial Black"/>
                <a:cs typeface="Arial Black"/>
              </a:rPr>
              <a:t>Изменения </a:t>
            </a:r>
            <a:r>
              <a:rPr sz="1400" spc="-5" dirty="0">
                <a:solidFill>
                  <a:srgbClr val="00632C"/>
                </a:solidFill>
                <a:latin typeface="Arial Black"/>
                <a:cs typeface="Arial Black"/>
              </a:rPr>
              <a:t>в предметно-пространственной среде</a:t>
            </a:r>
            <a:r>
              <a:rPr sz="1400" spc="204" dirty="0">
                <a:solidFill>
                  <a:srgbClr val="00632C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ДОО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6655" y="1213103"/>
            <a:ext cx="7546975" cy="741045"/>
          </a:xfrm>
          <a:prstGeom prst="rect">
            <a:avLst/>
          </a:prstGeom>
          <a:ln w="12192">
            <a:solidFill>
              <a:srgbClr val="008741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1440" marR="234315">
              <a:lnSpc>
                <a:spcPct val="100000"/>
              </a:lnSpc>
              <a:spcBef>
                <a:spcPts val="345"/>
              </a:spcBef>
            </a:pPr>
            <a:r>
              <a:rPr sz="1400" spc="-15" dirty="0">
                <a:latin typeface="Arial"/>
                <a:cs typeface="Arial"/>
              </a:rPr>
              <a:t>-Создание </a:t>
            </a:r>
            <a:r>
              <a:rPr sz="1400" spc="-10" dirty="0">
                <a:latin typeface="Arial"/>
                <a:cs typeface="Arial"/>
              </a:rPr>
              <a:t>дизайн </a:t>
            </a:r>
            <a:r>
              <a:rPr sz="1400" spc="-5" dirty="0">
                <a:latin typeface="Arial"/>
                <a:cs typeface="Arial"/>
              </a:rPr>
              <a:t>- </a:t>
            </a:r>
            <a:r>
              <a:rPr sz="1400" spc="-15" dirty="0">
                <a:latin typeface="Arial"/>
                <a:cs typeface="Arial"/>
              </a:rPr>
              <a:t>проектов разработанных творческой </a:t>
            </a:r>
            <a:r>
              <a:rPr sz="1400" spc="-20" dirty="0">
                <a:latin typeface="Arial"/>
                <a:cs typeface="Arial"/>
              </a:rPr>
              <a:t>группой детского </a:t>
            </a:r>
            <a:r>
              <a:rPr sz="1400" spc="-10" dirty="0">
                <a:latin typeface="Arial"/>
                <a:cs typeface="Arial"/>
              </a:rPr>
              <a:t>сада </a:t>
            </a:r>
            <a:r>
              <a:rPr sz="1400" spc="-5" dirty="0">
                <a:latin typeface="Arial"/>
                <a:cs typeface="Arial"/>
              </a:rPr>
              <a:t>с  </a:t>
            </a:r>
            <a:r>
              <a:rPr sz="1400" spc="-20" dirty="0">
                <a:latin typeface="Arial"/>
                <a:cs typeface="Arial"/>
              </a:rPr>
              <a:t>привлечением родителей </a:t>
            </a:r>
            <a:r>
              <a:rPr sz="1400" spc="-5" dirty="0">
                <a:latin typeface="Arial"/>
                <a:cs typeface="Arial"/>
              </a:rPr>
              <a:t>и </a:t>
            </a:r>
            <a:r>
              <a:rPr sz="1400" spc="-25" dirty="0">
                <a:latin typeface="Arial"/>
                <a:cs typeface="Arial"/>
              </a:rPr>
              <a:t>благодарителей </a:t>
            </a:r>
            <a:r>
              <a:rPr sz="1400" spc="-5" dirty="0">
                <a:latin typeface="Arial"/>
                <a:cs typeface="Arial"/>
              </a:rPr>
              <a:t>для </a:t>
            </a:r>
            <a:r>
              <a:rPr sz="1400" spc="-15" dirty="0">
                <a:latin typeface="Arial"/>
                <a:cs typeface="Arial"/>
              </a:rPr>
              <a:t>творческой ЛРОС внутри помещений  </a:t>
            </a:r>
            <a:r>
              <a:rPr sz="1400" spc="-20" dirty="0">
                <a:latin typeface="Arial"/>
                <a:cs typeface="Arial"/>
              </a:rPr>
              <a:t>детского </a:t>
            </a:r>
            <a:r>
              <a:rPr sz="1400" spc="-10" dirty="0">
                <a:latin typeface="Arial"/>
                <a:cs typeface="Arial"/>
              </a:rPr>
              <a:t>сада </a:t>
            </a:r>
            <a:r>
              <a:rPr sz="1400" spc="-5" dirty="0">
                <a:latin typeface="Arial"/>
                <a:cs typeface="Arial"/>
              </a:rPr>
              <a:t>и </a:t>
            </a:r>
            <a:r>
              <a:rPr sz="1400" spc="-10" dirty="0">
                <a:latin typeface="Arial"/>
                <a:cs typeface="Arial"/>
              </a:rPr>
              <a:t>на </a:t>
            </a:r>
            <a:r>
              <a:rPr sz="1400" spc="-15" dirty="0">
                <a:latin typeface="Arial"/>
                <a:cs typeface="Arial"/>
              </a:rPr>
              <a:t>прилегающей </a:t>
            </a:r>
            <a:r>
              <a:rPr sz="1400" spc="-20" dirty="0">
                <a:latin typeface="Arial"/>
                <a:cs typeface="Arial"/>
              </a:rPr>
              <a:t>его</a:t>
            </a:r>
            <a:r>
              <a:rPr sz="1400" spc="15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территории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9431" y="1953767"/>
            <a:ext cx="5068824" cy="3322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51909" y="1986384"/>
            <a:ext cx="4468495" cy="99377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400" b="1" spc="-25" dirty="0">
                <a:latin typeface="Arial"/>
                <a:cs typeface="Arial"/>
              </a:rPr>
              <a:t>Тематическая </a:t>
            </a:r>
            <a:r>
              <a:rPr sz="1400" b="1" spc="-15" dirty="0">
                <a:latin typeface="Arial"/>
                <a:cs typeface="Arial"/>
              </a:rPr>
              <a:t>площадка </a:t>
            </a:r>
            <a:r>
              <a:rPr sz="1400" b="1" spc="-30" dirty="0">
                <a:latin typeface="Arial"/>
                <a:cs typeface="Arial"/>
              </a:rPr>
              <a:t>«Цветовая </a:t>
            </a:r>
            <a:r>
              <a:rPr sz="1400" b="1" spc="-20" dirty="0">
                <a:latin typeface="Arial"/>
                <a:cs typeface="Arial"/>
              </a:rPr>
              <a:t>палитра</a:t>
            </a:r>
            <a:r>
              <a:rPr sz="1400" b="1" spc="6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сада»</a:t>
            </a:r>
            <a:endParaRPr sz="1400">
              <a:latin typeface="Arial"/>
              <a:cs typeface="Arial"/>
            </a:endParaRPr>
          </a:p>
          <a:p>
            <a:pPr marL="115570" marR="310515">
              <a:lnSpc>
                <a:spcPct val="100000"/>
              </a:lnSpc>
              <a:spcBef>
                <a:spcPts val="750"/>
              </a:spcBef>
            </a:pPr>
            <a:r>
              <a:rPr sz="1200" b="1" spc="5" dirty="0">
                <a:latin typeface="Arial"/>
                <a:cs typeface="Arial"/>
              </a:rPr>
              <a:t>Цель: </a:t>
            </a:r>
            <a:r>
              <a:rPr sz="1200" spc="-10" dirty="0">
                <a:latin typeface="Arial"/>
                <a:cs typeface="Arial"/>
              </a:rPr>
              <a:t>Создание </a:t>
            </a:r>
            <a:r>
              <a:rPr sz="1200" spc="-5" dirty="0">
                <a:latin typeface="Arial"/>
                <a:cs typeface="Arial"/>
              </a:rPr>
              <a:t>условий для развития творческих  способностей дошкольников посредством </a:t>
            </a:r>
            <a:r>
              <a:rPr sz="1200" spc="-10" dirty="0">
                <a:latin typeface="Arial"/>
                <a:cs typeface="Arial"/>
              </a:rPr>
              <a:t>наблюдений </a:t>
            </a:r>
            <a:r>
              <a:rPr sz="1200" dirty="0">
                <a:latin typeface="Arial"/>
                <a:cs typeface="Arial"/>
              </a:rPr>
              <a:t>и  </a:t>
            </a:r>
            <a:r>
              <a:rPr sz="1200" spc="-5" dirty="0">
                <a:latin typeface="Arial"/>
                <a:cs typeface="Arial"/>
              </a:rPr>
              <a:t>изображения </a:t>
            </a:r>
            <a:r>
              <a:rPr sz="1200" spc="-10" dirty="0">
                <a:latin typeface="Arial"/>
                <a:cs typeface="Arial"/>
              </a:rPr>
              <a:t>объектов окружающего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мира.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119" y="1185672"/>
            <a:ext cx="4523232" cy="4090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91488" y="844423"/>
            <a:ext cx="6691630" cy="26447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00632C"/>
                </a:solidFill>
                <a:latin typeface="Arial Black"/>
                <a:cs typeface="Arial Black"/>
              </a:rPr>
              <a:t>Изменения </a:t>
            </a:r>
            <a:r>
              <a:rPr sz="1400" spc="-5" dirty="0">
                <a:solidFill>
                  <a:srgbClr val="00632C"/>
                </a:solidFill>
                <a:latin typeface="Arial Black"/>
                <a:cs typeface="Arial Black"/>
              </a:rPr>
              <a:t>в предметно-пространственной среде</a:t>
            </a:r>
            <a:r>
              <a:rPr sz="1400" spc="229" dirty="0">
                <a:solidFill>
                  <a:srgbClr val="00632C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00632C"/>
                </a:solidFill>
                <a:latin typeface="Arial Black"/>
                <a:cs typeface="Arial Black"/>
              </a:rPr>
              <a:t>ДОО</a:t>
            </a:r>
            <a:endParaRPr sz="14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Arial Black"/>
              <a:cs typeface="Arial Black"/>
            </a:endParaRPr>
          </a:p>
          <a:p>
            <a:pPr marL="3871595">
              <a:lnSpc>
                <a:spcPct val="100000"/>
              </a:lnSpc>
            </a:pPr>
            <a:r>
              <a:rPr sz="1400" b="1" spc="-25" dirty="0">
                <a:latin typeface="Arial"/>
                <a:cs typeface="Arial"/>
              </a:rPr>
              <a:t>Тематическая</a:t>
            </a:r>
            <a:r>
              <a:rPr sz="1400" b="1" spc="1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площадка</a:t>
            </a:r>
            <a:endParaRPr sz="1400">
              <a:latin typeface="Arial"/>
              <a:cs typeface="Arial"/>
            </a:endParaRPr>
          </a:p>
          <a:p>
            <a:pPr marL="3920490">
              <a:lnSpc>
                <a:spcPct val="100000"/>
              </a:lnSpc>
            </a:pPr>
            <a:r>
              <a:rPr sz="1400" b="1" spc="-35" dirty="0">
                <a:latin typeface="Arial"/>
                <a:cs typeface="Arial"/>
              </a:rPr>
              <a:t>«Театр </a:t>
            </a:r>
            <a:r>
              <a:rPr sz="1400" b="1" spc="-20" dirty="0">
                <a:latin typeface="Arial"/>
                <a:cs typeface="Arial"/>
              </a:rPr>
              <a:t>под </a:t>
            </a:r>
            <a:r>
              <a:rPr sz="1400" b="1" spc="-25" dirty="0">
                <a:latin typeface="Arial"/>
                <a:cs typeface="Arial"/>
              </a:rPr>
              <a:t>открытым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небом»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Arial"/>
              <a:cs typeface="Arial"/>
            </a:endParaRPr>
          </a:p>
          <a:p>
            <a:pPr marL="3871595">
              <a:lnSpc>
                <a:spcPct val="100000"/>
              </a:lnSpc>
            </a:pPr>
            <a:r>
              <a:rPr sz="1200" b="1" spc="5" dirty="0">
                <a:latin typeface="Arial"/>
                <a:cs typeface="Arial"/>
              </a:rPr>
              <a:t>Цель:</a:t>
            </a:r>
            <a:endParaRPr sz="1200">
              <a:latin typeface="Arial"/>
              <a:cs typeface="Arial"/>
            </a:endParaRPr>
          </a:p>
          <a:p>
            <a:pPr marL="3871595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Формирование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экологического</a:t>
            </a:r>
            <a:endParaRPr sz="1200">
              <a:latin typeface="Arial"/>
              <a:cs typeface="Arial"/>
            </a:endParaRPr>
          </a:p>
          <a:p>
            <a:pPr marL="3871595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мировоззрения,</a:t>
            </a:r>
            <a:endParaRPr sz="1200">
              <a:latin typeface="Arial"/>
              <a:cs typeface="Arial"/>
            </a:endParaRPr>
          </a:p>
          <a:p>
            <a:pPr marL="3914775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активной жизненной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позиции</a:t>
            </a:r>
            <a:endParaRPr sz="1200">
              <a:latin typeface="Arial"/>
              <a:cs typeface="Arial"/>
            </a:endParaRPr>
          </a:p>
          <a:p>
            <a:pPr marL="3871595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подрастающего</a:t>
            </a:r>
            <a:endParaRPr sz="1200">
              <a:latin typeface="Arial"/>
              <a:cs typeface="Arial"/>
            </a:endParaRPr>
          </a:p>
          <a:p>
            <a:pPr marL="3871595" marR="508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Arial"/>
                <a:cs typeface="Arial"/>
              </a:rPr>
              <a:t>поколения к </a:t>
            </a:r>
            <a:r>
              <a:rPr sz="1200" spc="-5" dirty="0">
                <a:latin typeface="Arial"/>
                <a:cs typeface="Arial"/>
              </a:rPr>
              <a:t>сохранению </a:t>
            </a:r>
            <a:r>
              <a:rPr sz="1200" dirty="0">
                <a:latin typeface="Arial"/>
                <a:cs typeface="Arial"/>
              </a:rPr>
              <a:t>и</a:t>
            </a:r>
            <a:r>
              <a:rPr sz="1200" spc="-1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сбережению  природы</a:t>
            </a:r>
            <a:endParaRPr sz="1200">
              <a:latin typeface="Arial"/>
              <a:cs typeface="Arial"/>
            </a:endParaRPr>
          </a:p>
          <a:p>
            <a:pPr marL="3914775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средствами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театра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623" y="423672"/>
            <a:ext cx="5742940" cy="3660775"/>
            <a:chOff x="39623" y="423672"/>
            <a:chExt cx="5742940" cy="3660775"/>
          </a:xfrm>
        </p:grpSpPr>
        <p:sp>
          <p:nvSpPr>
            <p:cNvPr id="3" name="object 3"/>
            <p:cNvSpPr/>
            <p:nvPr/>
          </p:nvSpPr>
          <p:spPr>
            <a:xfrm>
              <a:off x="234695" y="423672"/>
              <a:ext cx="963930" cy="10218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623" y="1063752"/>
              <a:ext cx="5742432" cy="3014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7744" y="1261872"/>
              <a:ext cx="5160263" cy="24323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6032" y="1853183"/>
              <a:ext cx="1066800" cy="12740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5360" y="2709672"/>
              <a:ext cx="963167" cy="11795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9079" y="1853183"/>
              <a:ext cx="807720" cy="8961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27375" y="2932176"/>
              <a:ext cx="1319784" cy="11521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68368" y="749808"/>
              <a:ext cx="539496" cy="5852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81304" y="3919550"/>
            <a:ext cx="3015615" cy="795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spc="5" dirty="0">
                <a:solidFill>
                  <a:srgbClr val="790000"/>
                </a:solidFill>
                <a:latin typeface="Arial Black"/>
                <a:cs typeface="Arial Black"/>
              </a:rPr>
              <a:t>ФЕДЕРАЛЬНАЯ</a:t>
            </a:r>
            <a:r>
              <a:rPr sz="1000" spc="-30" dirty="0">
                <a:solidFill>
                  <a:srgbClr val="790000"/>
                </a:solidFill>
                <a:latin typeface="Arial Black"/>
                <a:cs typeface="Arial Black"/>
              </a:rPr>
              <a:t> </a:t>
            </a:r>
            <a:r>
              <a:rPr sz="1000" dirty="0">
                <a:solidFill>
                  <a:srgbClr val="790000"/>
                </a:solidFill>
                <a:latin typeface="Arial Black"/>
                <a:cs typeface="Arial Black"/>
              </a:rPr>
              <a:t>ЭКСПЕРИМЕНТАЛЬНАЯ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000" spc="5" dirty="0">
                <a:solidFill>
                  <a:srgbClr val="790000"/>
                </a:solidFill>
                <a:latin typeface="Arial Black"/>
                <a:cs typeface="Arial Black"/>
              </a:rPr>
              <a:t>ПЛОЩАДКА </a:t>
            </a:r>
            <a:r>
              <a:rPr sz="1000" spc="-5" dirty="0">
                <a:latin typeface="Arial"/>
                <a:cs typeface="Arial"/>
              </a:rPr>
              <a:t>«Природоохранный</a:t>
            </a:r>
            <a:r>
              <a:rPr sz="1000" spc="-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социально-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0"/>
              </a:spcBef>
            </a:pPr>
            <a:r>
              <a:rPr sz="1000" spc="-5" dirty="0">
                <a:latin typeface="Arial"/>
                <a:cs typeface="Arial"/>
              </a:rPr>
              <a:t>образовательный проект </a:t>
            </a:r>
            <a:r>
              <a:rPr sz="1000" dirty="0">
                <a:latin typeface="Arial"/>
                <a:cs typeface="Arial"/>
              </a:rPr>
              <a:t>"Эколята-дошколята":  </a:t>
            </a:r>
            <a:r>
              <a:rPr sz="1000" spc="-5" dirty="0">
                <a:latin typeface="Arial"/>
                <a:cs typeface="Arial"/>
              </a:rPr>
              <a:t>инструментарии, </a:t>
            </a:r>
            <a:r>
              <a:rPr sz="1000" dirty="0">
                <a:latin typeface="Arial"/>
                <a:cs typeface="Arial"/>
              </a:rPr>
              <a:t>формы, методы и технологии  </a:t>
            </a:r>
            <a:r>
              <a:rPr sz="1000" spc="-5" dirty="0">
                <a:latin typeface="Arial"/>
                <a:cs typeface="Arial"/>
              </a:rPr>
              <a:t>экологического </a:t>
            </a:r>
            <a:r>
              <a:rPr sz="1000" spc="-10" dirty="0">
                <a:latin typeface="Arial"/>
                <a:cs typeface="Arial"/>
              </a:rPr>
              <a:t>образования </a:t>
            </a:r>
            <a:r>
              <a:rPr sz="1000" spc="5" dirty="0">
                <a:latin typeface="Arial"/>
                <a:cs typeface="Arial"/>
              </a:rPr>
              <a:t>и </a:t>
            </a:r>
            <a:r>
              <a:rPr sz="1000" spc="-5" dirty="0">
                <a:latin typeface="Arial"/>
                <a:cs typeface="Arial"/>
              </a:rPr>
              <a:t>воспитания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детей».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85407" y="2709672"/>
            <a:ext cx="447675" cy="1220470"/>
            <a:chOff x="2085407" y="2709672"/>
            <a:chExt cx="447675" cy="1220470"/>
          </a:xfrm>
        </p:grpSpPr>
        <p:sp>
          <p:nvSpPr>
            <p:cNvPr id="13" name="object 13"/>
            <p:cNvSpPr/>
            <p:nvPr/>
          </p:nvSpPr>
          <p:spPr>
            <a:xfrm>
              <a:off x="2085407" y="2978531"/>
              <a:ext cx="270510" cy="951865"/>
            </a:xfrm>
            <a:custGeom>
              <a:avLst/>
              <a:gdLst/>
              <a:ahLst/>
              <a:cxnLst/>
              <a:rect l="l" t="t" r="r" b="b"/>
              <a:pathLst>
                <a:path w="270510" h="951864">
                  <a:moveTo>
                    <a:pt x="231326" y="0"/>
                  </a:moveTo>
                  <a:lnTo>
                    <a:pt x="199449" y="155194"/>
                  </a:lnTo>
                  <a:lnTo>
                    <a:pt x="238184" y="163194"/>
                  </a:lnTo>
                  <a:lnTo>
                    <a:pt x="270188" y="7874"/>
                  </a:lnTo>
                  <a:lnTo>
                    <a:pt x="231326" y="0"/>
                  </a:lnTo>
                  <a:close/>
                </a:path>
                <a:path w="270510" h="951864">
                  <a:moveTo>
                    <a:pt x="175446" y="271652"/>
                  </a:moveTo>
                  <a:lnTo>
                    <a:pt x="143569" y="426846"/>
                  </a:lnTo>
                  <a:lnTo>
                    <a:pt x="182304" y="434848"/>
                  </a:lnTo>
                  <a:lnTo>
                    <a:pt x="214308" y="279654"/>
                  </a:lnTo>
                  <a:lnTo>
                    <a:pt x="175446" y="271652"/>
                  </a:lnTo>
                  <a:close/>
                </a:path>
                <a:path w="270510" h="951864">
                  <a:moveTo>
                    <a:pt x="119566" y="543306"/>
                  </a:moveTo>
                  <a:lnTo>
                    <a:pt x="87562" y="698500"/>
                  </a:lnTo>
                  <a:lnTo>
                    <a:pt x="126424" y="706501"/>
                  </a:lnTo>
                  <a:lnTo>
                    <a:pt x="158428" y="551307"/>
                  </a:lnTo>
                  <a:lnTo>
                    <a:pt x="119566" y="543306"/>
                  </a:lnTo>
                  <a:close/>
                </a:path>
                <a:path w="270510" h="951864">
                  <a:moveTo>
                    <a:pt x="21216" y="762829"/>
                  </a:moveTo>
                  <a:lnTo>
                    <a:pt x="13394" y="763777"/>
                  </a:lnTo>
                  <a:lnTo>
                    <a:pt x="6627" y="767742"/>
                  </a:lnTo>
                  <a:lnTo>
                    <a:pt x="2028" y="773779"/>
                  </a:lnTo>
                  <a:lnTo>
                    <a:pt x="0" y="781101"/>
                  </a:lnTo>
                  <a:lnTo>
                    <a:pt x="948" y="788924"/>
                  </a:lnTo>
                  <a:lnTo>
                    <a:pt x="55812" y="951483"/>
                  </a:lnTo>
                  <a:lnTo>
                    <a:pt x="86671" y="917067"/>
                  </a:lnTo>
                  <a:lnTo>
                    <a:pt x="83117" y="917067"/>
                  </a:lnTo>
                  <a:lnTo>
                    <a:pt x="44255" y="909066"/>
                  </a:lnTo>
                  <a:lnTo>
                    <a:pt x="59090" y="837219"/>
                  </a:lnTo>
                  <a:lnTo>
                    <a:pt x="38540" y="776224"/>
                  </a:lnTo>
                  <a:lnTo>
                    <a:pt x="34575" y="769457"/>
                  </a:lnTo>
                  <a:lnTo>
                    <a:pt x="28539" y="764857"/>
                  </a:lnTo>
                  <a:lnTo>
                    <a:pt x="21216" y="762829"/>
                  </a:lnTo>
                  <a:close/>
                </a:path>
                <a:path w="270510" h="951864">
                  <a:moveTo>
                    <a:pt x="59090" y="837219"/>
                  </a:moveTo>
                  <a:lnTo>
                    <a:pt x="44255" y="909066"/>
                  </a:lnTo>
                  <a:lnTo>
                    <a:pt x="83117" y="917067"/>
                  </a:lnTo>
                  <a:lnTo>
                    <a:pt x="85253" y="906652"/>
                  </a:lnTo>
                  <a:lnTo>
                    <a:pt x="82482" y="906652"/>
                  </a:lnTo>
                  <a:lnTo>
                    <a:pt x="48954" y="899794"/>
                  </a:lnTo>
                  <a:lnTo>
                    <a:pt x="71649" y="874498"/>
                  </a:lnTo>
                  <a:lnTo>
                    <a:pt x="59090" y="837219"/>
                  </a:lnTo>
                  <a:close/>
                </a:path>
                <a:path w="270510" h="951864">
                  <a:moveTo>
                    <a:pt x="154539" y="790781"/>
                  </a:moveTo>
                  <a:lnTo>
                    <a:pt x="147179" y="792620"/>
                  </a:lnTo>
                  <a:lnTo>
                    <a:pt x="140902" y="797306"/>
                  </a:lnTo>
                  <a:lnTo>
                    <a:pt x="97837" y="845308"/>
                  </a:lnTo>
                  <a:lnTo>
                    <a:pt x="83117" y="917067"/>
                  </a:lnTo>
                  <a:lnTo>
                    <a:pt x="86671" y="917067"/>
                  </a:lnTo>
                  <a:lnTo>
                    <a:pt x="170366" y="823721"/>
                  </a:lnTo>
                  <a:lnTo>
                    <a:pt x="174325" y="816963"/>
                  </a:lnTo>
                  <a:lnTo>
                    <a:pt x="175367" y="809466"/>
                  </a:lnTo>
                  <a:lnTo>
                    <a:pt x="173527" y="802112"/>
                  </a:lnTo>
                  <a:lnTo>
                    <a:pt x="168842" y="795782"/>
                  </a:lnTo>
                  <a:lnTo>
                    <a:pt x="162065" y="791823"/>
                  </a:lnTo>
                  <a:lnTo>
                    <a:pt x="154539" y="790781"/>
                  </a:lnTo>
                  <a:close/>
                </a:path>
                <a:path w="270510" h="951864">
                  <a:moveTo>
                    <a:pt x="71649" y="874498"/>
                  </a:moveTo>
                  <a:lnTo>
                    <a:pt x="48954" y="899794"/>
                  </a:lnTo>
                  <a:lnTo>
                    <a:pt x="82482" y="906652"/>
                  </a:lnTo>
                  <a:lnTo>
                    <a:pt x="71649" y="874498"/>
                  </a:lnTo>
                  <a:close/>
                </a:path>
                <a:path w="270510" h="951864">
                  <a:moveTo>
                    <a:pt x="97837" y="845308"/>
                  </a:moveTo>
                  <a:lnTo>
                    <a:pt x="71649" y="874498"/>
                  </a:lnTo>
                  <a:lnTo>
                    <a:pt x="82482" y="906652"/>
                  </a:lnTo>
                  <a:lnTo>
                    <a:pt x="85253" y="906652"/>
                  </a:lnTo>
                  <a:lnTo>
                    <a:pt x="97837" y="845308"/>
                  </a:lnTo>
                  <a:close/>
                </a:path>
                <a:path w="270510" h="951864">
                  <a:moveTo>
                    <a:pt x="63686" y="814958"/>
                  </a:moveTo>
                  <a:lnTo>
                    <a:pt x="59090" y="837219"/>
                  </a:lnTo>
                  <a:lnTo>
                    <a:pt x="71649" y="874498"/>
                  </a:lnTo>
                  <a:lnTo>
                    <a:pt x="97837" y="845308"/>
                  </a:lnTo>
                  <a:lnTo>
                    <a:pt x="102421" y="822960"/>
                  </a:lnTo>
                  <a:lnTo>
                    <a:pt x="63686" y="814958"/>
                  </a:lnTo>
                  <a:close/>
                </a:path>
              </a:pathLst>
            </a:custGeom>
            <a:solidFill>
              <a:srgbClr val="79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39695" y="2709672"/>
              <a:ext cx="393192" cy="41757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2820" y="1360754"/>
            <a:ext cx="8016240" cy="243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00000"/>
                </a:solidFill>
                <a:latin typeface="Arial Black"/>
                <a:cs typeface="Arial Black"/>
              </a:rPr>
              <a:t>«РОССИЯ - </a:t>
            </a:r>
            <a:r>
              <a:rPr sz="1200" spc="-10" dirty="0">
                <a:solidFill>
                  <a:srgbClr val="C00000"/>
                </a:solidFill>
                <a:latin typeface="Arial Black"/>
                <a:cs typeface="Arial Black"/>
              </a:rPr>
              <a:t>Территория </a:t>
            </a:r>
            <a:r>
              <a:rPr sz="1200" spc="-5" dirty="0">
                <a:solidFill>
                  <a:srgbClr val="C00000"/>
                </a:solidFill>
                <a:latin typeface="Arial Black"/>
                <a:cs typeface="Arial Black"/>
              </a:rPr>
              <a:t>Эколят </a:t>
            </a:r>
            <a:r>
              <a:rPr sz="1200" dirty="0">
                <a:solidFill>
                  <a:srgbClr val="C00000"/>
                </a:solidFill>
                <a:latin typeface="Arial Black"/>
                <a:cs typeface="Arial Black"/>
              </a:rPr>
              <a:t>– </a:t>
            </a:r>
            <a:r>
              <a:rPr sz="1200" spc="-10" dirty="0">
                <a:solidFill>
                  <a:srgbClr val="C00000"/>
                </a:solidFill>
                <a:latin typeface="Arial Black"/>
                <a:cs typeface="Arial Black"/>
              </a:rPr>
              <a:t>Молодых </a:t>
            </a:r>
            <a:r>
              <a:rPr sz="1200" spc="-5" dirty="0">
                <a:solidFill>
                  <a:srgbClr val="C00000"/>
                </a:solidFill>
                <a:latin typeface="Arial Black"/>
                <a:cs typeface="Arial Black"/>
              </a:rPr>
              <a:t>защитников</a:t>
            </a:r>
            <a:r>
              <a:rPr sz="1200" spc="14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Arial Black"/>
                <a:cs typeface="Arial Black"/>
              </a:rPr>
              <a:t>Природы»</a:t>
            </a:r>
            <a:endParaRPr sz="1200">
              <a:latin typeface="Arial Black"/>
              <a:cs typeface="Arial Black"/>
            </a:endParaRPr>
          </a:p>
          <a:p>
            <a:pPr marL="4617720">
              <a:lnSpc>
                <a:spcPct val="100000"/>
              </a:lnSpc>
              <a:spcBef>
                <a:spcPts val="1025"/>
              </a:spcBef>
            </a:pPr>
            <a:r>
              <a:rPr sz="900" dirty="0">
                <a:solidFill>
                  <a:srgbClr val="990033"/>
                </a:solidFill>
                <a:latin typeface="Arial"/>
                <a:cs typeface="Arial"/>
              </a:rPr>
              <a:t>-</a:t>
            </a:r>
            <a:r>
              <a:rPr sz="900" dirty="0">
                <a:solidFill>
                  <a:srgbClr val="990033"/>
                </a:solidFill>
                <a:latin typeface="Arial Black"/>
                <a:cs typeface="Arial Black"/>
              </a:rPr>
              <a:t>Региональная инновационная</a:t>
            </a:r>
            <a:r>
              <a:rPr sz="900" spc="-140" dirty="0">
                <a:solidFill>
                  <a:srgbClr val="990033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990033"/>
                </a:solidFill>
                <a:latin typeface="Arial Black"/>
                <a:cs typeface="Arial Black"/>
              </a:rPr>
              <a:t>площадка</a:t>
            </a:r>
            <a:r>
              <a:rPr sz="900" dirty="0">
                <a:solidFill>
                  <a:srgbClr val="990033"/>
                </a:solidFill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4648200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latin typeface="Arial"/>
                <a:cs typeface="Arial"/>
              </a:rPr>
              <a:t>«Эколого-развивающая</a:t>
            </a:r>
            <a:endParaRPr sz="900">
              <a:latin typeface="Arial"/>
              <a:cs typeface="Arial"/>
            </a:endParaRPr>
          </a:p>
          <a:p>
            <a:pPr marL="4617720">
              <a:lnSpc>
                <a:spcPct val="100000"/>
              </a:lnSpc>
              <a:spcBef>
                <a:spcPts val="5"/>
              </a:spcBef>
            </a:pPr>
            <a:r>
              <a:rPr sz="900" spc="-5" dirty="0">
                <a:latin typeface="Arial"/>
                <a:cs typeface="Arial"/>
              </a:rPr>
              <a:t>предметно-пространственная </a:t>
            </a:r>
            <a:r>
              <a:rPr sz="900" dirty="0">
                <a:latin typeface="Arial"/>
                <a:cs typeface="Arial"/>
              </a:rPr>
              <a:t>образовательная </a:t>
            </a:r>
            <a:r>
              <a:rPr sz="900" spc="-5" dirty="0">
                <a:latin typeface="Arial"/>
                <a:cs typeface="Arial"/>
              </a:rPr>
              <a:t>среда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ДОО,</a:t>
            </a:r>
            <a:endParaRPr sz="900">
              <a:latin typeface="Arial"/>
              <a:cs typeface="Arial"/>
            </a:endParaRPr>
          </a:p>
          <a:p>
            <a:pPr marL="4617720">
              <a:lnSpc>
                <a:spcPct val="100000"/>
              </a:lnSpc>
              <a:spcBef>
                <a:spcPts val="20"/>
              </a:spcBef>
            </a:pPr>
            <a:r>
              <a:rPr sz="900" spc="5" dirty="0">
                <a:latin typeface="Arial"/>
                <a:cs typeface="Arial"/>
              </a:rPr>
              <a:t>как </a:t>
            </a:r>
            <a:r>
              <a:rPr sz="900" spc="-5" dirty="0">
                <a:latin typeface="Arial"/>
                <a:cs typeface="Arial"/>
              </a:rPr>
              <a:t>средство </a:t>
            </a:r>
            <a:r>
              <a:rPr sz="900" dirty="0">
                <a:latin typeface="Arial"/>
                <a:cs typeface="Arial"/>
              </a:rPr>
              <a:t>духовно-нравственного </a:t>
            </a:r>
            <a:r>
              <a:rPr sz="900" spc="-5" dirty="0">
                <a:latin typeface="Arial"/>
                <a:cs typeface="Arial"/>
              </a:rPr>
              <a:t>развития</a:t>
            </a:r>
            <a:r>
              <a:rPr sz="900" spc="-9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дошкольников</a:t>
            </a:r>
            <a:r>
              <a:rPr sz="1000" dirty="0">
                <a:latin typeface="Arial"/>
                <a:cs typeface="Arial"/>
              </a:rPr>
              <a:t>».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4617720">
              <a:lnSpc>
                <a:spcPct val="100000"/>
              </a:lnSpc>
              <a:spcBef>
                <a:spcPts val="875"/>
              </a:spcBef>
            </a:pPr>
            <a:r>
              <a:rPr sz="1000" dirty="0">
                <a:solidFill>
                  <a:srgbClr val="990033"/>
                </a:solidFill>
                <a:latin typeface="Arial Black"/>
                <a:cs typeface="Arial Black"/>
              </a:rPr>
              <a:t>-Районный </a:t>
            </a:r>
            <a:r>
              <a:rPr sz="1000" spc="5" dirty="0">
                <a:solidFill>
                  <a:srgbClr val="990033"/>
                </a:solidFill>
                <a:latin typeface="Arial Black"/>
                <a:cs typeface="Arial Black"/>
              </a:rPr>
              <a:t>ресурсный </a:t>
            </a:r>
            <a:r>
              <a:rPr sz="1000" dirty="0">
                <a:solidFill>
                  <a:srgbClr val="990033"/>
                </a:solidFill>
                <a:latin typeface="Arial Black"/>
                <a:cs typeface="Arial Black"/>
              </a:rPr>
              <a:t>центр </a:t>
            </a:r>
            <a:r>
              <a:rPr sz="1000" spc="5" dirty="0">
                <a:latin typeface="Arial"/>
                <a:cs typeface="Arial"/>
              </a:rPr>
              <a:t>по</a:t>
            </a:r>
            <a:r>
              <a:rPr sz="1000" spc="-19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направлению</a:t>
            </a:r>
            <a:endParaRPr sz="1000">
              <a:latin typeface="Arial"/>
              <a:cs typeface="Arial"/>
            </a:endParaRPr>
          </a:p>
          <a:p>
            <a:pPr marL="4651375">
              <a:lnSpc>
                <a:spcPct val="100000"/>
              </a:lnSpc>
              <a:spcBef>
                <a:spcPts val="45"/>
              </a:spcBef>
            </a:pPr>
            <a:r>
              <a:rPr sz="1000" spc="-5" dirty="0">
                <a:latin typeface="Arial"/>
                <a:cs typeface="Arial"/>
              </a:rPr>
              <a:t>«Экологическое образование».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4617720">
              <a:lnSpc>
                <a:spcPct val="100000"/>
              </a:lnSpc>
            </a:pPr>
            <a:r>
              <a:rPr sz="1000" dirty="0">
                <a:solidFill>
                  <a:srgbClr val="990033"/>
                </a:solidFill>
                <a:latin typeface="Arial Black"/>
                <a:cs typeface="Arial Black"/>
              </a:rPr>
              <a:t>-Районная инновационная</a:t>
            </a:r>
            <a:r>
              <a:rPr sz="1000" spc="-110" dirty="0">
                <a:solidFill>
                  <a:srgbClr val="990033"/>
                </a:solidFill>
                <a:latin typeface="Arial Black"/>
                <a:cs typeface="Arial Black"/>
              </a:rPr>
              <a:t> </a:t>
            </a:r>
            <a:r>
              <a:rPr sz="1000" dirty="0">
                <a:solidFill>
                  <a:srgbClr val="990033"/>
                </a:solidFill>
                <a:latin typeface="Arial Black"/>
                <a:cs typeface="Arial Black"/>
              </a:rPr>
              <a:t>площадка</a:t>
            </a:r>
            <a:endParaRPr sz="1000">
              <a:latin typeface="Arial Black"/>
              <a:cs typeface="Arial Black"/>
            </a:endParaRPr>
          </a:p>
          <a:p>
            <a:pPr marL="4617720">
              <a:lnSpc>
                <a:spcPct val="100000"/>
              </a:lnSpc>
              <a:spcBef>
                <a:spcPts val="50"/>
              </a:spcBef>
            </a:pPr>
            <a:r>
              <a:rPr sz="1000" spc="-5" dirty="0">
                <a:latin typeface="Arial"/>
                <a:cs typeface="Arial"/>
              </a:rPr>
              <a:t>«Организация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и</a:t>
            </a:r>
            <a:endParaRPr sz="1000">
              <a:latin typeface="Arial"/>
              <a:cs typeface="Arial"/>
            </a:endParaRPr>
          </a:p>
          <a:p>
            <a:pPr marL="465137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оценка развивающей</a:t>
            </a:r>
            <a:endParaRPr sz="1000">
              <a:latin typeface="Arial"/>
              <a:cs typeface="Arial"/>
            </a:endParaRPr>
          </a:p>
          <a:p>
            <a:pPr marL="4617720" marR="15494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предметно-пространственной образовательной </a:t>
            </a:r>
            <a:r>
              <a:rPr sz="1000" dirty="0">
                <a:latin typeface="Arial"/>
                <a:cs typeface="Arial"/>
              </a:rPr>
              <a:t>среды  в условиях </a:t>
            </a:r>
            <a:r>
              <a:rPr sz="1000" spc="5" dirty="0">
                <a:latin typeface="Arial"/>
                <a:cs typeface="Arial"/>
              </a:rPr>
              <a:t>ФГОС </a:t>
            </a:r>
            <a:r>
              <a:rPr sz="1000" dirty="0">
                <a:latin typeface="Arial"/>
                <a:cs typeface="Arial"/>
              </a:rPr>
              <a:t>дошкольного</a:t>
            </a:r>
            <a:r>
              <a:rPr sz="1000" spc="-15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образования».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1914" y="3954272"/>
            <a:ext cx="3538220" cy="9474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6355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-</a:t>
            </a:r>
            <a:r>
              <a:rPr sz="1000" spc="-5" dirty="0">
                <a:solidFill>
                  <a:srgbClr val="990033"/>
                </a:solidFill>
                <a:latin typeface="Arial Black"/>
                <a:cs typeface="Arial Black"/>
              </a:rPr>
              <a:t>Ассоциированная </a:t>
            </a:r>
            <a:r>
              <a:rPr sz="1000" dirty="0">
                <a:solidFill>
                  <a:srgbClr val="990033"/>
                </a:solidFill>
                <a:latin typeface="Arial Black"/>
                <a:cs typeface="Arial Black"/>
              </a:rPr>
              <a:t>инновационная</a:t>
            </a:r>
            <a:r>
              <a:rPr sz="1000" spc="-95" dirty="0">
                <a:solidFill>
                  <a:srgbClr val="990033"/>
                </a:solidFill>
                <a:latin typeface="Arial Black"/>
                <a:cs typeface="Arial Black"/>
              </a:rPr>
              <a:t> </a:t>
            </a:r>
            <a:r>
              <a:rPr sz="1000" dirty="0">
                <a:solidFill>
                  <a:srgbClr val="990033"/>
                </a:solidFill>
                <a:latin typeface="Arial Black"/>
                <a:cs typeface="Arial Black"/>
              </a:rPr>
              <a:t>организация  межрегионального партнёрства</a:t>
            </a:r>
            <a:r>
              <a:rPr sz="1000" spc="-135" dirty="0">
                <a:solidFill>
                  <a:srgbClr val="990033"/>
                </a:solidFill>
                <a:latin typeface="Arial Black"/>
                <a:cs typeface="Arial Black"/>
              </a:rPr>
              <a:t> </a:t>
            </a:r>
            <a:r>
              <a:rPr sz="1000" dirty="0">
                <a:solidFill>
                  <a:srgbClr val="990033"/>
                </a:solidFill>
                <a:latin typeface="Arial Black"/>
                <a:cs typeface="Arial Black"/>
              </a:rPr>
              <a:t>пилотного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990033"/>
                </a:solidFill>
                <a:latin typeface="Arial Black"/>
                <a:cs typeface="Arial Black"/>
              </a:rPr>
              <a:t>проекта </a:t>
            </a:r>
            <a:r>
              <a:rPr sz="1000" spc="-5" dirty="0">
                <a:latin typeface="Arial"/>
                <a:cs typeface="Arial"/>
              </a:rPr>
              <a:t>программы </a:t>
            </a:r>
            <a:r>
              <a:rPr sz="1000" dirty="0">
                <a:latin typeface="Arial"/>
                <a:cs typeface="Arial"/>
              </a:rPr>
              <a:t>УНИТВИН/ЮНЕСКО </a:t>
            </a:r>
            <a:r>
              <a:rPr sz="1000" spc="5" dirty="0">
                <a:latin typeface="Arial"/>
                <a:cs typeface="Arial"/>
              </a:rPr>
              <a:t>по</a:t>
            </a:r>
            <a:r>
              <a:rPr sz="1000" spc="-15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образованию</a:t>
            </a:r>
            <a:endParaRPr sz="1000">
              <a:latin typeface="Arial"/>
              <a:cs typeface="Arial"/>
            </a:endParaRPr>
          </a:p>
          <a:p>
            <a:pPr marL="12700" marR="108585">
              <a:lnSpc>
                <a:spcPct val="100000"/>
              </a:lnSpc>
              <a:spcBef>
                <a:spcPts val="50"/>
              </a:spcBef>
            </a:pPr>
            <a:r>
              <a:rPr sz="1000" spc="5" dirty="0">
                <a:latin typeface="Arial"/>
                <a:cs typeface="Arial"/>
              </a:rPr>
              <a:t>для </a:t>
            </a:r>
            <a:r>
              <a:rPr sz="1000" spc="-5" dirty="0">
                <a:latin typeface="Arial"/>
                <a:cs typeface="Arial"/>
              </a:rPr>
              <a:t>устойчивого </a:t>
            </a:r>
            <a:r>
              <a:rPr sz="1000" spc="-10" dirty="0">
                <a:latin typeface="Arial"/>
                <a:cs typeface="Arial"/>
              </a:rPr>
              <a:t>развития </a:t>
            </a:r>
            <a:r>
              <a:rPr sz="1000" spc="-5" dirty="0">
                <a:latin typeface="Arial"/>
                <a:cs typeface="Arial"/>
              </a:rPr>
              <a:t>«Межрегиональное сетевое  партнерство: </a:t>
            </a:r>
            <a:r>
              <a:rPr sz="1000" dirty="0">
                <a:latin typeface="Arial"/>
                <a:cs typeface="Arial"/>
              </a:rPr>
              <a:t>Учимся </a:t>
            </a:r>
            <a:r>
              <a:rPr sz="1000" spc="-5" dirty="0">
                <a:latin typeface="Arial"/>
                <a:cs typeface="Arial"/>
              </a:rPr>
              <a:t>жить устойчиво </a:t>
            </a:r>
            <a:r>
              <a:rPr sz="1000" dirty="0">
                <a:latin typeface="Arial"/>
                <a:cs typeface="Arial"/>
              </a:rPr>
              <a:t>в глобальном </a:t>
            </a:r>
            <a:r>
              <a:rPr sz="1000" spc="-5" dirty="0">
                <a:latin typeface="Arial"/>
                <a:cs typeface="Arial"/>
              </a:rPr>
              <a:t>мире:  Экология. Здоровье.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Безопасность».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47" y="0"/>
            <a:ext cx="6681470" cy="5596255"/>
            <a:chOff x="-3047" y="0"/>
            <a:chExt cx="6681470" cy="5596255"/>
          </a:xfrm>
        </p:grpSpPr>
        <p:sp>
          <p:nvSpPr>
            <p:cNvPr id="3" name="object 3"/>
            <p:cNvSpPr/>
            <p:nvPr/>
          </p:nvSpPr>
          <p:spPr>
            <a:xfrm>
              <a:off x="79248" y="798576"/>
              <a:ext cx="6595872" cy="8168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9248" y="798576"/>
              <a:ext cx="6596380" cy="817244"/>
            </a:xfrm>
            <a:custGeom>
              <a:avLst/>
              <a:gdLst/>
              <a:ahLst/>
              <a:cxnLst/>
              <a:rect l="l" t="t" r="r" b="b"/>
              <a:pathLst>
                <a:path w="6596380" h="817244">
                  <a:moveTo>
                    <a:pt x="0" y="816863"/>
                  </a:moveTo>
                  <a:lnTo>
                    <a:pt x="6595872" y="816863"/>
                  </a:lnTo>
                  <a:lnTo>
                    <a:pt x="6595872" y="0"/>
                  </a:lnTo>
                  <a:lnTo>
                    <a:pt x="0" y="0"/>
                  </a:lnTo>
                  <a:lnTo>
                    <a:pt x="0" y="816863"/>
                  </a:lnTo>
                  <a:close/>
                </a:path>
              </a:pathLst>
            </a:custGeom>
            <a:ln w="6096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248" y="36576"/>
              <a:ext cx="6590030" cy="817244"/>
            </a:xfrm>
            <a:custGeom>
              <a:avLst/>
              <a:gdLst/>
              <a:ahLst/>
              <a:cxnLst/>
              <a:rect l="l" t="t" r="r" b="b"/>
              <a:pathLst>
                <a:path w="6590030" h="817244">
                  <a:moveTo>
                    <a:pt x="6589776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6589776" y="816863"/>
                  </a:lnTo>
                  <a:lnTo>
                    <a:pt x="6589776" y="0"/>
                  </a:lnTo>
                  <a:close/>
                </a:path>
              </a:pathLst>
            </a:custGeom>
            <a:solidFill>
              <a:srgbClr val="ACFF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248" y="36576"/>
              <a:ext cx="6590030" cy="817244"/>
            </a:xfrm>
            <a:custGeom>
              <a:avLst/>
              <a:gdLst/>
              <a:ahLst/>
              <a:cxnLst/>
              <a:rect l="l" t="t" r="r" b="b"/>
              <a:pathLst>
                <a:path w="6590030" h="817244">
                  <a:moveTo>
                    <a:pt x="0" y="816863"/>
                  </a:moveTo>
                  <a:lnTo>
                    <a:pt x="6589776" y="816863"/>
                  </a:lnTo>
                  <a:lnTo>
                    <a:pt x="6589776" y="0"/>
                  </a:lnTo>
                  <a:lnTo>
                    <a:pt x="0" y="0"/>
                  </a:lnTo>
                  <a:lnTo>
                    <a:pt x="0" y="816863"/>
                  </a:lnTo>
                  <a:close/>
                </a:path>
              </a:pathLst>
            </a:custGeom>
            <a:ln w="6096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248" y="1627632"/>
              <a:ext cx="6593205" cy="3956685"/>
            </a:xfrm>
            <a:custGeom>
              <a:avLst/>
              <a:gdLst/>
              <a:ahLst/>
              <a:cxnLst/>
              <a:rect l="l" t="t" r="r" b="b"/>
              <a:pathLst>
                <a:path w="6593205" h="3956685">
                  <a:moveTo>
                    <a:pt x="6592824" y="0"/>
                  </a:moveTo>
                  <a:lnTo>
                    <a:pt x="0" y="0"/>
                  </a:lnTo>
                  <a:lnTo>
                    <a:pt x="0" y="3956304"/>
                  </a:lnTo>
                  <a:lnTo>
                    <a:pt x="6592824" y="3956304"/>
                  </a:lnTo>
                  <a:lnTo>
                    <a:pt x="6592824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248" y="1627632"/>
              <a:ext cx="6593205" cy="3956685"/>
            </a:xfrm>
            <a:custGeom>
              <a:avLst/>
              <a:gdLst/>
              <a:ahLst/>
              <a:cxnLst/>
              <a:rect l="l" t="t" r="r" b="b"/>
              <a:pathLst>
                <a:path w="6593205" h="3956685">
                  <a:moveTo>
                    <a:pt x="0" y="3956304"/>
                  </a:moveTo>
                  <a:lnTo>
                    <a:pt x="6592824" y="3956304"/>
                  </a:lnTo>
                  <a:lnTo>
                    <a:pt x="6592824" y="0"/>
                  </a:lnTo>
                  <a:lnTo>
                    <a:pt x="0" y="0"/>
                  </a:lnTo>
                  <a:lnTo>
                    <a:pt x="0" y="3956304"/>
                  </a:lnTo>
                  <a:close/>
                </a:path>
              </a:pathLst>
            </a:custGeom>
            <a:ln w="6096">
              <a:solidFill>
                <a:srgbClr val="7D38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6383" y="2191511"/>
              <a:ext cx="481584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4695" y="2807207"/>
              <a:ext cx="481584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08047" y="1840992"/>
              <a:ext cx="481584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3143" y="1972055"/>
              <a:ext cx="481583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58240" y="2087879"/>
              <a:ext cx="481584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59279" y="2657855"/>
              <a:ext cx="481583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10384" y="2151888"/>
              <a:ext cx="481583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42288" y="2767583"/>
              <a:ext cx="481584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52727" y="2465832"/>
              <a:ext cx="481584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8784" y="2581655"/>
              <a:ext cx="481584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93063" y="2956560"/>
              <a:ext cx="481584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2983" y="3188207"/>
              <a:ext cx="481584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9199" y="2874264"/>
              <a:ext cx="481584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99288" y="2298192"/>
              <a:ext cx="481584" cy="533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855207" y="3526535"/>
              <a:ext cx="551688" cy="12344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1246632"/>
              <a:ext cx="2255520" cy="5791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1246632"/>
              <a:ext cx="2255520" cy="579120"/>
            </a:xfrm>
            <a:custGeom>
              <a:avLst/>
              <a:gdLst/>
              <a:ahLst/>
              <a:cxnLst/>
              <a:rect l="l" t="t" r="r" b="b"/>
              <a:pathLst>
                <a:path w="2255520" h="579119">
                  <a:moveTo>
                    <a:pt x="0" y="579120"/>
                  </a:moveTo>
                  <a:lnTo>
                    <a:pt x="2255520" y="579120"/>
                  </a:lnTo>
                  <a:lnTo>
                    <a:pt x="2255520" y="0"/>
                  </a:lnTo>
                  <a:lnTo>
                    <a:pt x="0" y="0"/>
                  </a:lnTo>
                  <a:lnTo>
                    <a:pt x="0" y="579120"/>
                  </a:lnTo>
                  <a:close/>
                </a:path>
              </a:pathLst>
            </a:custGeom>
            <a:ln w="6095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55592" y="1121663"/>
              <a:ext cx="2316480" cy="7040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355592" y="1121663"/>
              <a:ext cx="2316480" cy="704215"/>
            </a:xfrm>
            <a:custGeom>
              <a:avLst/>
              <a:gdLst/>
              <a:ahLst/>
              <a:cxnLst/>
              <a:rect l="l" t="t" r="r" b="b"/>
              <a:pathLst>
                <a:path w="2316479" h="704214">
                  <a:moveTo>
                    <a:pt x="0" y="704088"/>
                  </a:moveTo>
                  <a:lnTo>
                    <a:pt x="2316480" y="704088"/>
                  </a:lnTo>
                  <a:lnTo>
                    <a:pt x="2316480" y="0"/>
                  </a:lnTo>
                  <a:lnTo>
                    <a:pt x="0" y="0"/>
                  </a:lnTo>
                  <a:lnTo>
                    <a:pt x="0" y="704088"/>
                  </a:lnTo>
                  <a:close/>
                </a:path>
              </a:pathLst>
            </a:custGeom>
            <a:ln w="6095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70448" y="1213103"/>
              <a:ext cx="509015" cy="1143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3528" y="2176272"/>
              <a:ext cx="137160" cy="22341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3528" y="2176272"/>
              <a:ext cx="137160" cy="2234565"/>
            </a:xfrm>
            <a:custGeom>
              <a:avLst/>
              <a:gdLst/>
              <a:ahLst/>
              <a:cxnLst/>
              <a:rect l="l" t="t" r="r" b="b"/>
              <a:pathLst>
                <a:path w="137160" h="2234565">
                  <a:moveTo>
                    <a:pt x="0" y="2234184"/>
                  </a:moveTo>
                  <a:lnTo>
                    <a:pt x="137160" y="2234184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2234184"/>
                  </a:lnTo>
                  <a:close/>
                </a:path>
              </a:pathLst>
            </a:custGeom>
            <a:ln w="6096">
              <a:solidFill>
                <a:srgbClr val="0087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82368" y="2581655"/>
              <a:ext cx="481583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487168" y="2481072"/>
              <a:ext cx="481583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8488" y="3160776"/>
              <a:ext cx="481584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80160" y="3279647"/>
              <a:ext cx="481584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50976" y="3368040"/>
              <a:ext cx="481584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77367" y="3608832"/>
              <a:ext cx="481584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88007" y="2365248"/>
              <a:ext cx="481584" cy="5364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975103" y="2240279"/>
              <a:ext cx="481583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7407" y="2697479"/>
              <a:ext cx="481584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5215" y="3075432"/>
              <a:ext cx="478535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1792" y="3486911"/>
              <a:ext cx="481583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014728" y="3017520"/>
              <a:ext cx="484631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07335" y="2865120"/>
              <a:ext cx="481584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651759" y="2752344"/>
              <a:ext cx="481584" cy="536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98336" y="1975104"/>
              <a:ext cx="116205" cy="2207260"/>
            </a:xfrm>
            <a:custGeom>
              <a:avLst/>
              <a:gdLst/>
              <a:ahLst/>
              <a:cxnLst/>
              <a:rect l="l" t="t" r="r" b="b"/>
              <a:pathLst>
                <a:path w="116204" h="2207260">
                  <a:moveTo>
                    <a:pt x="115823" y="0"/>
                  </a:moveTo>
                  <a:lnTo>
                    <a:pt x="0" y="0"/>
                  </a:lnTo>
                  <a:lnTo>
                    <a:pt x="0" y="2206752"/>
                  </a:lnTo>
                  <a:lnTo>
                    <a:pt x="115823" y="2206752"/>
                  </a:lnTo>
                  <a:lnTo>
                    <a:pt x="115823" y="0"/>
                  </a:lnTo>
                  <a:close/>
                </a:path>
              </a:pathLst>
            </a:custGeom>
            <a:solidFill>
              <a:srgbClr val="0063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498336" y="1975104"/>
              <a:ext cx="116205" cy="2207260"/>
            </a:xfrm>
            <a:custGeom>
              <a:avLst/>
              <a:gdLst/>
              <a:ahLst/>
              <a:cxnLst/>
              <a:rect l="l" t="t" r="r" b="b"/>
              <a:pathLst>
                <a:path w="116204" h="2207260">
                  <a:moveTo>
                    <a:pt x="0" y="2206752"/>
                  </a:moveTo>
                  <a:lnTo>
                    <a:pt x="115823" y="2206752"/>
                  </a:lnTo>
                  <a:lnTo>
                    <a:pt x="115823" y="0"/>
                  </a:lnTo>
                  <a:lnTo>
                    <a:pt x="0" y="0"/>
                  </a:lnTo>
                  <a:lnTo>
                    <a:pt x="0" y="2206752"/>
                  </a:lnTo>
                  <a:close/>
                </a:path>
              </a:pathLst>
            </a:custGeom>
            <a:ln w="12192">
              <a:solidFill>
                <a:srgbClr val="0046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10768" y="1322832"/>
              <a:ext cx="877824" cy="3505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974336" y="1252727"/>
              <a:ext cx="877824" cy="3505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52983" y="249923"/>
              <a:ext cx="436651" cy="7414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4320" y="326136"/>
              <a:ext cx="390144" cy="58216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606040" y="149352"/>
              <a:ext cx="527304" cy="9144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577840" y="0"/>
              <a:ext cx="774191" cy="11643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791711" y="124968"/>
              <a:ext cx="792479" cy="9387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79447" y="487680"/>
              <a:ext cx="560832" cy="39623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225296" y="274320"/>
              <a:ext cx="554735" cy="72847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099816" y="249936"/>
              <a:ext cx="359664" cy="6339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312663" y="499872"/>
              <a:ext cx="533400" cy="44500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437887" y="100584"/>
              <a:ext cx="652272" cy="82296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422904" y="588263"/>
              <a:ext cx="777239" cy="131673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996440" y="3904488"/>
              <a:ext cx="886968" cy="150571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103119" y="533400"/>
              <a:ext cx="838200" cy="142951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82880" y="1612391"/>
              <a:ext cx="667512" cy="58216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98575" y="4681728"/>
              <a:ext cx="33655" cy="908685"/>
            </a:xfrm>
            <a:custGeom>
              <a:avLst/>
              <a:gdLst/>
              <a:ahLst/>
              <a:cxnLst/>
              <a:rect l="l" t="t" r="r" b="b"/>
              <a:pathLst>
                <a:path w="33655" h="908685">
                  <a:moveTo>
                    <a:pt x="33527" y="0"/>
                  </a:moveTo>
                  <a:lnTo>
                    <a:pt x="0" y="0"/>
                  </a:lnTo>
                  <a:lnTo>
                    <a:pt x="0" y="908304"/>
                  </a:lnTo>
                  <a:lnTo>
                    <a:pt x="33527" y="908304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00A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98575" y="4681728"/>
              <a:ext cx="33655" cy="908685"/>
            </a:xfrm>
            <a:custGeom>
              <a:avLst/>
              <a:gdLst/>
              <a:ahLst/>
              <a:cxnLst/>
              <a:rect l="l" t="t" r="r" b="b"/>
              <a:pathLst>
                <a:path w="33655" h="908685">
                  <a:moveTo>
                    <a:pt x="0" y="908304"/>
                  </a:moveTo>
                  <a:lnTo>
                    <a:pt x="33527" y="908304"/>
                  </a:lnTo>
                  <a:lnTo>
                    <a:pt x="33527" y="0"/>
                  </a:lnTo>
                  <a:lnTo>
                    <a:pt x="0" y="0"/>
                  </a:lnTo>
                  <a:lnTo>
                    <a:pt x="0" y="908304"/>
                  </a:lnTo>
                  <a:close/>
                </a:path>
              </a:pathLst>
            </a:custGeom>
            <a:ln w="12191">
              <a:solidFill>
                <a:srgbClr val="0076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341119" y="4672584"/>
              <a:ext cx="33655" cy="911860"/>
            </a:xfrm>
            <a:custGeom>
              <a:avLst/>
              <a:gdLst/>
              <a:ahLst/>
              <a:cxnLst/>
              <a:rect l="l" t="t" r="r" b="b"/>
              <a:pathLst>
                <a:path w="33655" h="911860">
                  <a:moveTo>
                    <a:pt x="33528" y="0"/>
                  </a:moveTo>
                  <a:lnTo>
                    <a:pt x="0" y="0"/>
                  </a:lnTo>
                  <a:lnTo>
                    <a:pt x="0" y="911352"/>
                  </a:lnTo>
                  <a:lnTo>
                    <a:pt x="33528" y="911352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A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341119" y="4672584"/>
              <a:ext cx="33655" cy="911860"/>
            </a:xfrm>
            <a:custGeom>
              <a:avLst/>
              <a:gdLst/>
              <a:ahLst/>
              <a:cxnLst/>
              <a:rect l="l" t="t" r="r" b="b"/>
              <a:pathLst>
                <a:path w="33655" h="911860">
                  <a:moveTo>
                    <a:pt x="0" y="911352"/>
                  </a:moveTo>
                  <a:lnTo>
                    <a:pt x="33528" y="911352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911352"/>
                  </a:lnTo>
                  <a:close/>
                </a:path>
              </a:pathLst>
            </a:custGeom>
            <a:ln w="12191">
              <a:solidFill>
                <a:srgbClr val="0076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49352" y="3840479"/>
              <a:ext cx="1572767" cy="113385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883407" y="2188464"/>
              <a:ext cx="2694432" cy="234086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331463" y="3794759"/>
              <a:ext cx="957072" cy="162763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617719" y="4142232"/>
              <a:ext cx="960120" cy="134416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6694423" y="856564"/>
            <a:ext cx="217995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86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Arial"/>
                <a:cs typeface="Arial"/>
              </a:rPr>
              <a:t>Цель: </a:t>
            </a:r>
            <a:r>
              <a:rPr sz="1200" dirty="0">
                <a:latin typeface="Arial"/>
                <a:cs typeface="Arial"/>
              </a:rPr>
              <a:t>Организационно-  </a:t>
            </a:r>
            <a:r>
              <a:rPr sz="1200" spc="-10" dirty="0">
                <a:latin typeface="Arial"/>
                <a:cs typeface="Arial"/>
              </a:rPr>
              <a:t>методическое </a:t>
            </a:r>
            <a:r>
              <a:rPr sz="1200" spc="-5" dirty="0">
                <a:latin typeface="Arial"/>
                <a:cs typeface="Arial"/>
              </a:rPr>
              <a:t>сопровождение  педагогических </a:t>
            </a:r>
            <a:r>
              <a:rPr sz="1200" dirty="0">
                <a:latin typeface="Arial"/>
                <a:cs typeface="Arial"/>
              </a:rPr>
              <a:t>работников  </a:t>
            </a:r>
            <a:r>
              <a:rPr sz="1200" spc="-5" dirty="0">
                <a:latin typeface="Arial"/>
                <a:cs typeface="Arial"/>
              </a:rPr>
              <a:t>для </a:t>
            </a:r>
            <a:r>
              <a:rPr sz="1200" dirty="0">
                <a:latin typeface="Arial"/>
                <a:cs typeface="Arial"/>
              </a:rPr>
              <a:t>повышения</a:t>
            </a:r>
            <a:endParaRPr sz="1200">
              <a:latin typeface="Arial"/>
              <a:cs typeface="Arial"/>
            </a:endParaRPr>
          </a:p>
          <a:p>
            <a:pPr marL="12700" marR="417195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Arial"/>
                <a:cs typeface="Arial"/>
              </a:rPr>
              <a:t>профессиональной  </a:t>
            </a:r>
            <a:r>
              <a:rPr sz="1200" spc="-5" dirty="0">
                <a:latin typeface="Arial"/>
                <a:cs typeface="Arial"/>
              </a:rPr>
              <a:t>компетенции </a:t>
            </a:r>
            <a:r>
              <a:rPr sz="1200" dirty="0">
                <a:latin typeface="Arial"/>
                <a:cs typeface="Arial"/>
              </a:rPr>
              <a:t>в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вопросах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экологического </a:t>
            </a:r>
            <a:r>
              <a:rPr sz="1200" spc="-5" dirty="0">
                <a:latin typeface="Arial"/>
                <a:cs typeface="Arial"/>
              </a:rPr>
              <a:t>образования</a:t>
            </a:r>
            <a:r>
              <a:rPr sz="1200" spc="-1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и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Arial"/>
                <a:cs typeface="Arial"/>
              </a:rPr>
              <a:t>воспитания  </a:t>
            </a:r>
            <a:r>
              <a:rPr sz="1200" dirty="0">
                <a:latin typeface="Arial"/>
                <a:cs typeface="Arial"/>
              </a:rPr>
              <a:t>в условиях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ЛРОС</a:t>
            </a:r>
            <a:endParaRPr sz="1200">
              <a:latin typeface="Arial"/>
              <a:cs typeface="Arial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050915">
              <a:lnSpc>
                <a:spcPct val="100000"/>
              </a:lnSpc>
              <a:spcBef>
                <a:spcPts val="110"/>
              </a:spcBef>
            </a:pPr>
            <a:r>
              <a:rPr spc="-10" dirty="0"/>
              <a:t>«Экологическая</a:t>
            </a:r>
          </a:p>
          <a:p>
            <a:pPr marL="6050915">
              <a:lnSpc>
                <a:spcPct val="100000"/>
              </a:lnSpc>
            </a:pPr>
            <a:r>
              <a:rPr spc="-15" dirty="0"/>
              <a:t>библиотека»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4168" y="643067"/>
            <a:ext cx="7468234" cy="2625725"/>
            <a:chOff x="494168" y="643067"/>
            <a:chExt cx="7468234" cy="2625725"/>
          </a:xfrm>
        </p:grpSpPr>
        <p:sp>
          <p:nvSpPr>
            <p:cNvPr id="3" name="object 3"/>
            <p:cNvSpPr/>
            <p:nvPr/>
          </p:nvSpPr>
          <p:spPr>
            <a:xfrm>
              <a:off x="535806" y="676802"/>
              <a:ext cx="273050" cy="458470"/>
            </a:xfrm>
            <a:custGeom>
              <a:avLst/>
              <a:gdLst/>
              <a:ahLst/>
              <a:cxnLst/>
              <a:rect l="l" t="t" r="r" b="b"/>
              <a:pathLst>
                <a:path w="273050" h="458469">
                  <a:moveTo>
                    <a:pt x="272804" y="0"/>
                  </a:moveTo>
                  <a:lnTo>
                    <a:pt x="142315" y="157558"/>
                  </a:lnTo>
                  <a:lnTo>
                    <a:pt x="0" y="157558"/>
                  </a:lnTo>
                  <a:lnTo>
                    <a:pt x="0" y="300798"/>
                  </a:lnTo>
                  <a:lnTo>
                    <a:pt x="142315" y="300798"/>
                  </a:lnTo>
                  <a:lnTo>
                    <a:pt x="272804" y="458380"/>
                  </a:lnTo>
                  <a:lnTo>
                    <a:pt x="272804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6708" y="645607"/>
              <a:ext cx="273050" cy="458470"/>
            </a:xfrm>
            <a:custGeom>
              <a:avLst/>
              <a:gdLst/>
              <a:ahLst/>
              <a:cxnLst/>
              <a:rect l="l" t="t" r="r" b="b"/>
              <a:pathLst>
                <a:path w="273050" h="458469">
                  <a:moveTo>
                    <a:pt x="272804" y="0"/>
                  </a:moveTo>
                  <a:lnTo>
                    <a:pt x="142315" y="157558"/>
                  </a:lnTo>
                  <a:lnTo>
                    <a:pt x="0" y="157558"/>
                  </a:lnTo>
                  <a:lnTo>
                    <a:pt x="0" y="300798"/>
                  </a:lnTo>
                  <a:lnTo>
                    <a:pt x="142315" y="300798"/>
                  </a:lnTo>
                  <a:lnTo>
                    <a:pt x="272804" y="458380"/>
                  </a:lnTo>
                  <a:lnTo>
                    <a:pt x="272804" y="0"/>
                  </a:lnTo>
                  <a:close/>
                </a:path>
              </a:pathLst>
            </a:custGeom>
            <a:solidFill>
              <a:srgbClr val="FFB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4049" y="694702"/>
              <a:ext cx="210820" cy="451484"/>
            </a:xfrm>
            <a:custGeom>
              <a:avLst/>
              <a:gdLst/>
              <a:ahLst/>
              <a:cxnLst/>
              <a:rect l="l" t="t" r="r" b="b"/>
              <a:pathLst>
                <a:path w="210819" h="451484">
                  <a:moveTo>
                    <a:pt x="28676" y="210096"/>
                  </a:moveTo>
                  <a:lnTo>
                    <a:pt x="27698" y="185026"/>
                  </a:lnTo>
                  <a:lnTo>
                    <a:pt x="25717" y="165925"/>
                  </a:lnTo>
                  <a:lnTo>
                    <a:pt x="19773" y="145618"/>
                  </a:lnTo>
                  <a:lnTo>
                    <a:pt x="13855" y="127723"/>
                  </a:lnTo>
                  <a:lnTo>
                    <a:pt x="0" y="139661"/>
                  </a:lnTo>
                  <a:lnTo>
                    <a:pt x="5943" y="153987"/>
                  </a:lnTo>
                  <a:lnTo>
                    <a:pt x="8902" y="168300"/>
                  </a:lnTo>
                  <a:lnTo>
                    <a:pt x="10883" y="185026"/>
                  </a:lnTo>
                  <a:lnTo>
                    <a:pt x="13855" y="201739"/>
                  </a:lnTo>
                  <a:lnTo>
                    <a:pt x="12852" y="218452"/>
                  </a:lnTo>
                  <a:lnTo>
                    <a:pt x="10883" y="237540"/>
                  </a:lnTo>
                  <a:lnTo>
                    <a:pt x="6921" y="261416"/>
                  </a:lnTo>
                  <a:lnTo>
                    <a:pt x="1003" y="282905"/>
                  </a:lnTo>
                  <a:lnTo>
                    <a:pt x="13855" y="297218"/>
                  </a:lnTo>
                  <a:lnTo>
                    <a:pt x="16814" y="287693"/>
                  </a:lnTo>
                  <a:lnTo>
                    <a:pt x="19773" y="273354"/>
                  </a:lnTo>
                  <a:lnTo>
                    <a:pt x="23736" y="257835"/>
                  </a:lnTo>
                  <a:lnTo>
                    <a:pt x="26695" y="242328"/>
                  </a:lnTo>
                  <a:lnTo>
                    <a:pt x="28676" y="229196"/>
                  </a:lnTo>
                  <a:lnTo>
                    <a:pt x="28676" y="210096"/>
                  </a:lnTo>
                  <a:close/>
                </a:path>
                <a:path w="210819" h="451484">
                  <a:moveTo>
                    <a:pt x="112674" y="242328"/>
                  </a:moveTo>
                  <a:lnTo>
                    <a:pt x="111696" y="193395"/>
                  </a:lnTo>
                  <a:lnTo>
                    <a:pt x="100838" y="125349"/>
                  </a:lnTo>
                  <a:lnTo>
                    <a:pt x="82067" y="68046"/>
                  </a:lnTo>
                  <a:lnTo>
                    <a:pt x="69215" y="79984"/>
                  </a:lnTo>
                  <a:lnTo>
                    <a:pt x="78105" y="105054"/>
                  </a:lnTo>
                  <a:lnTo>
                    <a:pt x="83045" y="125349"/>
                  </a:lnTo>
                  <a:lnTo>
                    <a:pt x="89954" y="155168"/>
                  </a:lnTo>
                  <a:lnTo>
                    <a:pt x="93916" y="190982"/>
                  </a:lnTo>
                  <a:lnTo>
                    <a:pt x="93916" y="242328"/>
                  </a:lnTo>
                  <a:lnTo>
                    <a:pt x="91935" y="267398"/>
                  </a:lnTo>
                  <a:lnTo>
                    <a:pt x="85013" y="298437"/>
                  </a:lnTo>
                  <a:lnTo>
                    <a:pt x="68211" y="352145"/>
                  </a:lnTo>
                  <a:lnTo>
                    <a:pt x="81064" y="365277"/>
                  </a:lnTo>
                  <a:lnTo>
                    <a:pt x="91935" y="335445"/>
                  </a:lnTo>
                  <a:lnTo>
                    <a:pt x="100838" y="311569"/>
                  </a:lnTo>
                  <a:lnTo>
                    <a:pt x="106768" y="278142"/>
                  </a:lnTo>
                  <a:lnTo>
                    <a:pt x="112674" y="242328"/>
                  </a:lnTo>
                  <a:close/>
                </a:path>
                <a:path w="210819" h="451484">
                  <a:moveTo>
                    <a:pt x="210794" y="186829"/>
                  </a:moveTo>
                  <a:lnTo>
                    <a:pt x="203631" y="138176"/>
                  </a:lnTo>
                  <a:lnTo>
                    <a:pt x="190779" y="83553"/>
                  </a:lnTo>
                  <a:lnTo>
                    <a:pt x="175221" y="37909"/>
                  </a:lnTo>
                  <a:lnTo>
                    <a:pt x="156171" y="0"/>
                  </a:lnTo>
                  <a:lnTo>
                    <a:pt x="143319" y="11938"/>
                  </a:lnTo>
                  <a:lnTo>
                    <a:pt x="156171" y="42976"/>
                  </a:lnTo>
                  <a:lnTo>
                    <a:pt x="171983" y="82359"/>
                  </a:lnTo>
                  <a:lnTo>
                    <a:pt x="185839" y="142659"/>
                  </a:lnTo>
                  <a:lnTo>
                    <a:pt x="191757" y="188607"/>
                  </a:lnTo>
                  <a:lnTo>
                    <a:pt x="189801" y="249478"/>
                  </a:lnTo>
                  <a:lnTo>
                    <a:pt x="181876" y="319913"/>
                  </a:lnTo>
                  <a:lnTo>
                    <a:pt x="168059" y="380796"/>
                  </a:lnTo>
                  <a:lnTo>
                    <a:pt x="143319" y="440486"/>
                  </a:lnTo>
                  <a:lnTo>
                    <a:pt x="156171" y="451231"/>
                  </a:lnTo>
                  <a:lnTo>
                    <a:pt x="185839" y="379590"/>
                  </a:lnTo>
                  <a:lnTo>
                    <a:pt x="200164" y="327380"/>
                  </a:lnTo>
                  <a:lnTo>
                    <a:pt x="209575" y="248589"/>
                  </a:lnTo>
                  <a:lnTo>
                    <a:pt x="210794" y="18682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4959" y="663511"/>
              <a:ext cx="210820" cy="451484"/>
            </a:xfrm>
            <a:custGeom>
              <a:avLst/>
              <a:gdLst/>
              <a:ahLst/>
              <a:cxnLst/>
              <a:rect l="l" t="t" r="r" b="b"/>
              <a:pathLst>
                <a:path w="210819" h="451484">
                  <a:moveTo>
                    <a:pt x="28663" y="210096"/>
                  </a:moveTo>
                  <a:lnTo>
                    <a:pt x="27686" y="185026"/>
                  </a:lnTo>
                  <a:lnTo>
                    <a:pt x="25704" y="165912"/>
                  </a:lnTo>
                  <a:lnTo>
                    <a:pt x="19773" y="145618"/>
                  </a:lnTo>
                  <a:lnTo>
                    <a:pt x="13855" y="127723"/>
                  </a:lnTo>
                  <a:lnTo>
                    <a:pt x="0" y="139661"/>
                  </a:lnTo>
                  <a:lnTo>
                    <a:pt x="5930" y="153974"/>
                  </a:lnTo>
                  <a:lnTo>
                    <a:pt x="8890" y="168300"/>
                  </a:lnTo>
                  <a:lnTo>
                    <a:pt x="10871" y="185026"/>
                  </a:lnTo>
                  <a:lnTo>
                    <a:pt x="13855" y="201726"/>
                  </a:lnTo>
                  <a:lnTo>
                    <a:pt x="12852" y="218452"/>
                  </a:lnTo>
                  <a:lnTo>
                    <a:pt x="10871" y="237540"/>
                  </a:lnTo>
                  <a:lnTo>
                    <a:pt x="6908" y="261416"/>
                  </a:lnTo>
                  <a:lnTo>
                    <a:pt x="1003" y="282905"/>
                  </a:lnTo>
                  <a:lnTo>
                    <a:pt x="13855" y="297218"/>
                  </a:lnTo>
                  <a:lnTo>
                    <a:pt x="16814" y="287693"/>
                  </a:lnTo>
                  <a:lnTo>
                    <a:pt x="19773" y="273354"/>
                  </a:lnTo>
                  <a:lnTo>
                    <a:pt x="23723" y="257835"/>
                  </a:lnTo>
                  <a:lnTo>
                    <a:pt x="26682" y="242328"/>
                  </a:lnTo>
                  <a:lnTo>
                    <a:pt x="28663" y="229196"/>
                  </a:lnTo>
                  <a:lnTo>
                    <a:pt x="28663" y="210096"/>
                  </a:lnTo>
                  <a:close/>
                </a:path>
                <a:path w="210819" h="451484">
                  <a:moveTo>
                    <a:pt x="112674" y="242328"/>
                  </a:moveTo>
                  <a:lnTo>
                    <a:pt x="111696" y="193382"/>
                  </a:lnTo>
                  <a:lnTo>
                    <a:pt x="100825" y="125336"/>
                  </a:lnTo>
                  <a:lnTo>
                    <a:pt x="82054" y="68046"/>
                  </a:lnTo>
                  <a:lnTo>
                    <a:pt x="69202" y="79984"/>
                  </a:lnTo>
                  <a:lnTo>
                    <a:pt x="78092" y="105041"/>
                  </a:lnTo>
                  <a:lnTo>
                    <a:pt x="83032" y="125336"/>
                  </a:lnTo>
                  <a:lnTo>
                    <a:pt x="89954" y="155168"/>
                  </a:lnTo>
                  <a:lnTo>
                    <a:pt x="93903" y="190982"/>
                  </a:lnTo>
                  <a:lnTo>
                    <a:pt x="93903" y="242328"/>
                  </a:lnTo>
                  <a:lnTo>
                    <a:pt x="91922" y="267385"/>
                  </a:lnTo>
                  <a:lnTo>
                    <a:pt x="85013" y="298437"/>
                  </a:lnTo>
                  <a:lnTo>
                    <a:pt x="68199" y="352145"/>
                  </a:lnTo>
                  <a:lnTo>
                    <a:pt x="81051" y="365264"/>
                  </a:lnTo>
                  <a:lnTo>
                    <a:pt x="91922" y="335432"/>
                  </a:lnTo>
                  <a:lnTo>
                    <a:pt x="100825" y="311569"/>
                  </a:lnTo>
                  <a:lnTo>
                    <a:pt x="106756" y="278130"/>
                  </a:lnTo>
                  <a:lnTo>
                    <a:pt x="112674" y="242328"/>
                  </a:lnTo>
                  <a:close/>
                </a:path>
                <a:path w="210819" h="451484">
                  <a:moveTo>
                    <a:pt x="210781" y="186829"/>
                  </a:moveTo>
                  <a:lnTo>
                    <a:pt x="203631" y="138163"/>
                  </a:lnTo>
                  <a:lnTo>
                    <a:pt x="190766" y="83553"/>
                  </a:lnTo>
                  <a:lnTo>
                    <a:pt x="175209" y="37909"/>
                  </a:lnTo>
                  <a:lnTo>
                    <a:pt x="156171" y="0"/>
                  </a:lnTo>
                  <a:lnTo>
                    <a:pt x="143319" y="11925"/>
                  </a:lnTo>
                  <a:lnTo>
                    <a:pt x="156171" y="42976"/>
                  </a:lnTo>
                  <a:lnTo>
                    <a:pt x="171970" y="82359"/>
                  </a:lnTo>
                  <a:lnTo>
                    <a:pt x="185839" y="142646"/>
                  </a:lnTo>
                  <a:lnTo>
                    <a:pt x="191744" y="188607"/>
                  </a:lnTo>
                  <a:lnTo>
                    <a:pt x="189788" y="249478"/>
                  </a:lnTo>
                  <a:lnTo>
                    <a:pt x="181876" y="319900"/>
                  </a:lnTo>
                  <a:lnTo>
                    <a:pt x="168046" y="380796"/>
                  </a:lnTo>
                  <a:lnTo>
                    <a:pt x="143319" y="440486"/>
                  </a:lnTo>
                  <a:lnTo>
                    <a:pt x="156171" y="451231"/>
                  </a:lnTo>
                  <a:lnTo>
                    <a:pt x="185839" y="379590"/>
                  </a:lnTo>
                  <a:lnTo>
                    <a:pt x="200152" y="327380"/>
                  </a:lnTo>
                  <a:lnTo>
                    <a:pt x="209562" y="248589"/>
                  </a:lnTo>
                  <a:lnTo>
                    <a:pt x="210781" y="186829"/>
                  </a:lnTo>
                  <a:close/>
                </a:path>
              </a:pathLst>
            </a:custGeom>
            <a:solidFill>
              <a:srgbClr val="FFB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6708" y="645607"/>
              <a:ext cx="529590" cy="469265"/>
            </a:xfrm>
            <a:custGeom>
              <a:avLst/>
              <a:gdLst/>
              <a:ahLst/>
              <a:cxnLst/>
              <a:rect l="l" t="t" r="r" b="b"/>
              <a:pathLst>
                <a:path w="529590" h="469265">
                  <a:moveTo>
                    <a:pt x="0" y="157558"/>
                  </a:moveTo>
                  <a:lnTo>
                    <a:pt x="142315" y="157558"/>
                  </a:lnTo>
                  <a:lnTo>
                    <a:pt x="272804" y="0"/>
                  </a:lnTo>
                  <a:lnTo>
                    <a:pt x="272804" y="458380"/>
                  </a:lnTo>
                  <a:lnTo>
                    <a:pt x="142315" y="300798"/>
                  </a:lnTo>
                  <a:lnTo>
                    <a:pt x="0" y="300798"/>
                  </a:lnTo>
                  <a:lnTo>
                    <a:pt x="0" y="157558"/>
                  </a:lnTo>
                  <a:close/>
                </a:path>
                <a:path w="529590" h="469265">
                  <a:moveTo>
                    <a:pt x="318255" y="157558"/>
                  </a:moveTo>
                  <a:lnTo>
                    <a:pt x="345943" y="202922"/>
                  </a:lnTo>
                  <a:lnTo>
                    <a:pt x="346921" y="227988"/>
                  </a:lnTo>
                  <a:lnTo>
                    <a:pt x="346921" y="247095"/>
                  </a:lnTo>
                  <a:lnTo>
                    <a:pt x="344940" y="260223"/>
                  </a:lnTo>
                  <a:lnTo>
                    <a:pt x="341981" y="275733"/>
                  </a:lnTo>
                  <a:lnTo>
                    <a:pt x="338026" y="291247"/>
                  </a:lnTo>
                  <a:lnTo>
                    <a:pt x="335067" y="305587"/>
                  </a:lnTo>
                  <a:lnTo>
                    <a:pt x="332109" y="315117"/>
                  </a:lnTo>
                  <a:lnTo>
                    <a:pt x="319259" y="300798"/>
                  </a:lnTo>
                  <a:lnTo>
                    <a:pt x="325169" y="279310"/>
                  </a:lnTo>
                  <a:lnTo>
                    <a:pt x="329131" y="255435"/>
                  </a:lnTo>
                  <a:lnTo>
                    <a:pt x="331105" y="236348"/>
                  </a:lnTo>
                  <a:lnTo>
                    <a:pt x="332109" y="219627"/>
                  </a:lnTo>
                  <a:lnTo>
                    <a:pt x="329131" y="202922"/>
                  </a:lnTo>
                  <a:lnTo>
                    <a:pt x="327150" y="186196"/>
                  </a:lnTo>
                  <a:lnTo>
                    <a:pt x="324192" y="171877"/>
                  </a:lnTo>
                  <a:lnTo>
                    <a:pt x="318255" y="157558"/>
                  </a:lnTo>
                  <a:close/>
                </a:path>
                <a:path w="529590" h="469265">
                  <a:moveTo>
                    <a:pt x="400309" y="85938"/>
                  </a:moveTo>
                  <a:lnTo>
                    <a:pt x="419082" y="143240"/>
                  </a:lnTo>
                  <a:lnTo>
                    <a:pt x="426999" y="187413"/>
                  </a:lnTo>
                  <a:lnTo>
                    <a:pt x="430929" y="260223"/>
                  </a:lnTo>
                  <a:lnTo>
                    <a:pt x="425018" y="296031"/>
                  </a:lnTo>
                  <a:lnTo>
                    <a:pt x="419082" y="329462"/>
                  </a:lnTo>
                  <a:lnTo>
                    <a:pt x="410181" y="353332"/>
                  </a:lnTo>
                  <a:lnTo>
                    <a:pt x="399312" y="383165"/>
                  </a:lnTo>
                  <a:lnTo>
                    <a:pt x="386455" y="370037"/>
                  </a:lnTo>
                  <a:lnTo>
                    <a:pt x="403267" y="316334"/>
                  </a:lnTo>
                  <a:lnTo>
                    <a:pt x="410181" y="285289"/>
                  </a:lnTo>
                  <a:lnTo>
                    <a:pt x="412162" y="260223"/>
                  </a:lnTo>
                  <a:lnTo>
                    <a:pt x="412162" y="208880"/>
                  </a:lnTo>
                  <a:lnTo>
                    <a:pt x="408206" y="173068"/>
                  </a:lnTo>
                  <a:lnTo>
                    <a:pt x="401286" y="143240"/>
                  </a:lnTo>
                  <a:lnTo>
                    <a:pt x="396353" y="122942"/>
                  </a:lnTo>
                  <a:lnTo>
                    <a:pt x="387458" y="97876"/>
                  </a:lnTo>
                  <a:lnTo>
                    <a:pt x="400309" y="85938"/>
                  </a:lnTo>
                  <a:close/>
                </a:path>
                <a:path w="529590" h="469265">
                  <a:moveTo>
                    <a:pt x="461575" y="29828"/>
                  </a:moveTo>
                  <a:lnTo>
                    <a:pt x="493465" y="55803"/>
                  </a:lnTo>
                  <a:lnTo>
                    <a:pt x="509026" y="101448"/>
                  </a:lnTo>
                  <a:lnTo>
                    <a:pt x="521883" y="156066"/>
                  </a:lnTo>
                  <a:lnTo>
                    <a:pt x="529044" y="204721"/>
                  </a:lnTo>
                  <a:lnTo>
                    <a:pt x="527819" y="266483"/>
                  </a:lnTo>
                  <a:lnTo>
                    <a:pt x="518410" y="345273"/>
                  </a:lnTo>
                  <a:lnTo>
                    <a:pt x="504094" y="397484"/>
                  </a:lnTo>
                  <a:lnTo>
                    <a:pt x="474425" y="469126"/>
                  </a:lnTo>
                  <a:lnTo>
                    <a:pt x="461575" y="458380"/>
                  </a:lnTo>
                  <a:lnTo>
                    <a:pt x="486304" y="398696"/>
                  </a:lnTo>
                  <a:lnTo>
                    <a:pt x="500132" y="337802"/>
                  </a:lnTo>
                  <a:lnTo>
                    <a:pt x="508049" y="267372"/>
                  </a:lnTo>
                  <a:lnTo>
                    <a:pt x="510004" y="206499"/>
                  </a:lnTo>
                  <a:lnTo>
                    <a:pt x="504094" y="160548"/>
                  </a:lnTo>
                  <a:lnTo>
                    <a:pt x="490233" y="100257"/>
                  </a:lnTo>
                  <a:lnTo>
                    <a:pt x="474425" y="60873"/>
                  </a:lnTo>
                  <a:lnTo>
                    <a:pt x="461575" y="29828"/>
                  </a:lnTo>
                  <a:close/>
                </a:path>
              </a:pathLst>
            </a:custGeom>
            <a:ln w="43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54608" y="868692"/>
              <a:ext cx="1799081" cy="4061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06040" y="868692"/>
              <a:ext cx="5356098" cy="4061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2272" y="1444752"/>
              <a:ext cx="3012186" cy="18234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54608" y="1082052"/>
              <a:ext cx="2079498" cy="4061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42491" y="550716"/>
            <a:ext cx="6635115" cy="80962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solidFill>
                  <a:srgbClr val="990033"/>
                </a:solidFill>
                <a:latin typeface="Arial Black"/>
                <a:cs typeface="Arial Black"/>
              </a:rPr>
              <a:t>Проект </a:t>
            </a:r>
            <a:r>
              <a:rPr sz="1200" spc="-10" dirty="0">
                <a:solidFill>
                  <a:srgbClr val="990033"/>
                </a:solidFill>
                <a:latin typeface="Arial Black"/>
                <a:cs typeface="Arial Black"/>
              </a:rPr>
              <a:t>как </a:t>
            </a:r>
            <a:r>
              <a:rPr sz="1200" spc="-5" dirty="0">
                <a:solidFill>
                  <a:srgbClr val="990033"/>
                </a:solidFill>
                <a:latin typeface="Arial Black"/>
                <a:cs typeface="Arial Black"/>
              </a:rPr>
              <a:t>основа </a:t>
            </a:r>
            <a:r>
              <a:rPr sz="1200" spc="-10" dirty="0">
                <a:solidFill>
                  <a:srgbClr val="990033"/>
                </a:solidFill>
                <a:latin typeface="Arial Black"/>
                <a:cs typeface="Arial Black"/>
              </a:rPr>
              <a:t>развития</a:t>
            </a:r>
            <a:r>
              <a:rPr sz="1200" spc="75" dirty="0">
                <a:solidFill>
                  <a:srgbClr val="990033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990033"/>
                </a:solidFill>
                <a:latin typeface="Arial Black"/>
                <a:cs typeface="Arial Black"/>
              </a:rPr>
              <a:t>ДОО</a:t>
            </a:r>
            <a:endParaRPr sz="1200">
              <a:latin typeface="Arial Black"/>
              <a:cs typeface="Arial Black"/>
            </a:endParaRPr>
          </a:p>
          <a:p>
            <a:pPr marL="29209">
              <a:lnSpc>
                <a:spcPct val="100000"/>
              </a:lnSpc>
              <a:spcBef>
                <a:spcPts val="730"/>
              </a:spcBef>
            </a:pPr>
            <a:r>
              <a:rPr sz="1400" spc="-10" dirty="0">
                <a:latin typeface="Arial Black"/>
                <a:cs typeface="Arial Black"/>
              </a:rPr>
              <a:t>Модернизация дошкольного учреждения </a:t>
            </a:r>
            <a:r>
              <a:rPr sz="1400" spc="-5" dirty="0">
                <a:latin typeface="Arial Black"/>
                <a:cs typeface="Arial Black"/>
              </a:rPr>
              <a:t>при переходе </a:t>
            </a:r>
            <a:r>
              <a:rPr sz="1400" spc="-15" dirty="0">
                <a:latin typeface="Arial Black"/>
                <a:cs typeface="Arial Black"/>
              </a:rPr>
              <a:t>на</a:t>
            </a:r>
            <a:r>
              <a:rPr sz="1400" spc="275" dirty="0">
                <a:latin typeface="Arial Black"/>
                <a:cs typeface="Arial Black"/>
              </a:rPr>
              <a:t> </a:t>
            </a:r>
            <a:r>
              <a:rPr sz="1400" spc="-10" dirty="0">
                <a:latin typeface="Arial Black"/>
                <a:cs typeface="Arial Black"/>
              </a:rPr>
              <a:t>новую</a:t>
            </a:r>
            <a:endParaRPr sz="1400">
              <a:latin typeface="Arial Black"/>
              <a:cs typeface="Arial Black"/>
            </a:endParaRPr>
          </a:p>
          <a:p>
            <a:pPr marL="29209">
              <a:lnSpc>
                <a:spcPct val="100000"/>
              </a:lnSpc>
            </a:pPr>
            <a:r>
              <a:rPr sz="1400" spc="-10" dirty="0">
                <a:latin typeface="Arial Black"/>
                <a:cs typeface="Arial Black"/>
              </a:rPr>
              <a:t>ступень</a:t>
            </a:r>
            <a:r>
              <a:rPr sz="1400" spc="50" dirty="0">
                <a:latin typeface="Arial Black"/>
                <a:cs typeface="Arial Black"/>
              </a:rPr>
              <a:t> </a:t>
            </a:r>
            <a:r>
              <a:rPr sz="1400" spc="-10" dirty="0">
                <a:latin typeface="Arial Black"/>
                <a:cs typeface="Arial Black"/>
              </a:rPr>
              <a:t>развития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7095" y="3465576"/>
            <a:ext cx="1386840" cy="402590"/>
          </a:xfrm>
          <a:custGeom>
            <a:avLst/>
            <a:gdLst/>
            <a:ahLst/>
            <a:cxnLst/>
            <a:rect l="l" t="t" r="r" b="b"/>
            <a:pathLst>
              <a:path w="1386839" h="402589">
                <a:moveTo>
                  <a:pt x="0" y="402336"/>
                </a:moveTo>
                <a:lnTo>
                  <a:pt x="1386840" y="402336"/>
                </a:lnTo>
                <a:lnTo>
                  <a:pt x="1386840" y="0"/>
                </a:lnTo>
                <a:lnTo>
                  <a:pt x="0" y="0"/>
                </a:lnTo>
                <a:lnTo>
                  <a:pt x="0" y="402336"/>
                </a:lnTo>
                <a:close/>
              </a:path>
            </a:pathLst>
          </a:custGeom>
          <a:ln w="12192">
            <a:solidFill>
              <a:srgbClr val="0063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3191" y="3471671"/>
            <a:ext cx="1374775" cy="3797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85725" marR="353695">
              <a:lnSpc>
                <a:spcPct val="100000"/>
              </a:lnSpc>
              <a:spcBef>
                <a:spcPts val="315"/>
              </a:spcBef>
            </a:pPr>
            <a:r>
              <a:rPr sz="1000" b="1" spc="30" dirty="0">
                <a:latin typeface="Arial"/>
                <a:cs typeface="Arial"/>
              </a:rPr>
              <a:t>Т</a:t>
            </a:r>
            <a:r>
              <a:rPr sz="1000" b="1" spc="5" dirty="0">
                <a:latin typeface="Arial"/>
                <a:cs typeface="Arial"/>
              </a:rPr>
              <a:t>р</a:t>
            </a:r>
            <a:r>
              <a:rPr sz="1000" b="1" spc="-10" dirty="0">
                <a:latin typeface="Arial"/>
                <a:cs typeface="Arial"/>
              </a:rPr>
              <a:t>а</a:t>
            </a:r>
            <a:r>
              <a:rPr sz="1000" b="1" spc="10" dirty="0">
                <a:latin typeface="Arial"/>
                <a:cs typeface="Arial"/>
              </a:rPr>
              <a:t>д</a:t>
            </a:r>
            <a:r>
              <a:rPr sz="1000" b="1" dirty="0">
                <a:latin typeface="Arial"/>
                <a:cs typeface="Arial"/>
              </a:rPr>
              <a:t>иц</a:t>
            </a:r>
            <a:r>
              <a:rPr sz="1000" b="1" spc="-20" dirty="0">
                <a:latin typeface="Arial"/>
                <a:cs typeface="Arial"/>
              </a:rPr>
              <a:t>и</a:t>
            </a:r>
            <a:r>
              <a:rPr sz="1000" b="1" spc="5" dirty="0">
                <a:latin typeface="Arial"/>
                <a:cs typeface="Arial"/>
              </a:rPr>
              <a:t>о</a:t>
            </a:r>
            <a:r>
              <a:rPr sz="1000" b="1" spc="-10" dirty="0">
                <a:latin typeface="Arial"/>
                <a:cs typeface="Arial"/>
              </a:rPr>
              <a:t>нн</a:t>
            </a:r>
            <a:r>
              <a:rPr sz="1000" b="1" spc="-20" dirty="0">
                <a:latin typeface="Arial"/>
                <a:cs typeface="Arial"/>
              </a:rPr>
              <a:t>о</a:t>
            </a:r>
            <a:r>
              <a:rPr sz="1000" b="1" dirty="0">
                <a:latin typeface="Arial"/>
                <a:cs typeface="Arial"/>
              </a:rPr>
              <a:t>е  управление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44296" y="3846576"/>
            <a:ext cx="1298575" cy="399415"/>
          </a:xfrm>
          <a:custGeom>
            <a:avLst/>
            <a:gdLst/>
            <a:ahLst/>
            <a:cxnLst/>
            <a:rect l="l" t="t" r="r" b="b"/>
            <a:pathLst>
              <a:path w="1298575" h="399414">
                <a:moveTo>
                  <a:pt x="0" y="399288"/>
                </a:moveTo>
                <a:lnTo>
                  <a:pt x="1298448" y="399288"/>
                </a:lnTo>
                <a:lnTo>
                  <a:pt x="1298448" y="0"/>
                </a:lnTo>
                <a:lnTo>
                  <a:pt x="0" y="0"/>
                </a:lnTo>
                <a:lnTo>
                  <a:pt x="0" y="399288"/>
                </a:lnTo>
                <a:close/>
              </a:path>
            </a:pathLst>
          </a:custGeom>
          <a:ln w="12192">
            <a:solidFill>
              <a:srgbClr val="0063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50391" y="3863340"/>
            <a:ext cx="1286510" cy="3765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8575" rIns="0" bIns="0" rtlCol="0">
            <a:spAutoFit/>
          </a:bodyPr>
          <a:lstStyle/>
          <a:p>
            <a:pPr marL="86360" marR="404495">
              <a:lnSpc>
                <a:spcPct val="100000"/>
              </a:lnSpc>
              <a:spcBef>
                <a:spcPts val="225"/>
              </a:spcBef>
            </a:pPr>
            <a:r>
              <a:rPr sz="1000" b="1" spc="5" dirty="0">
                <a:latin typeface="Arial"/>
                <a:cs typeface="Arial"/>
              </a:rPr>
              <a:t>Ко</a:t>
            </a:r>
            <a:r>
              <a:rPr sz="1000" b="1" spc="-10" dirty="0">
                <a:latin typeface="Arial"/>
                <a:cs typeface="Arial"/>
              </a:rPr>
              <a:t>н</a:t>
            </a:r>
            <a:r>
              <a:rPr sz="1000" b="1" spc="-15" dirty="0">
                <a:latin typeface="Arial"/>
                <a:cs typeface="Arial"/>
              </a:rPr>
              <a:t>т</a:t>
            </a:r>
            <a:r>
              <a:rPr sz="1000" b="1" spc="-10" dirty="0">
                <a:latin typeface="Arial"/>
                <a:cs typeface="Arial"/>
              </a:rPr>
              <a:t>е</a:t>
            </a:r>
            <a:r>
              <a:rPr sz="1000" b="1" spc="-5" dirty="0">
                <a:latin typeface="Arial"/>
                <a:cs typeface="Arial"/>
              </a:rPr>
              <a:t>к</a:t>
            </a:r>
            <a:r>
              <a:rPr sz="1000" b="1" spc="-10" dirty="0">
                <a:latin typeface="Arial"/>
                <a:cs typeface="Arial"/>
              </a:rPr>
              <a:t>с</a:t>
            </a:r>
            <a:r>
              <a:rPr sz="1000" b="1" spc="-15" dirty="0">
                <a:latin typeface="Arial"/>
                <a:cs typeface="Arial"/>
              </a:rPr>
              <a:t>т</a:t>
            </a:r>
            <a:r>
              <a:rPr sz="1000" b="1" spc="-10" dirty="0">
                <a:latin typeface="Arial"/>
                <a:cs typeface="Arial"/>
              </a:rPr>
              <a:t>н</a:t>
            </a:r>
            <a:r>
              <a:rPr sz="1000" b="1" spc="5" dirty="0">
                <a:latin typeface="Arial"/>
                <a:cs typeface="Arial"/>
              </a:rPr>
              <a:t>о</a:t>
            </a:r>
            <a:r>
              <a:rPr sz="1000" b="1" dirty="0">
                <a:latin typeface="Arial"/>
                <a:cs typeface="Arial"/>
              </a:rPr>
              <a:t>е  управление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73935" y="4553711"/>
            <a:ext cx="2493645" cy="399415"/>
          </a:xfrm>
          <a:prstGeom prst="rect">
            <a:avLst/>
          </a:prstGeom>
          <a:ln w="12192">
            <a:solidFill>
              <a:srgbClr val="00632C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433070" marR="428625" indent="466090">
              <a:lnSpc>
                <a:spcPct val="100000"/>
              </a:lnSpc>
              <a:spcBef>
                <a:spcPts val="365"/>
              </a:spcBef>
            </a:pPr>
            <a:r>
              <a:rPr sz="1000" b="1" dirty="0">
                <a:latin typeface="Arial"/>
                <a:cs typeface="Arial"/>
              </a:rPr>
              <a:t>Получение  </a:t>
            </a:r>
            <a:r>
              <a:rPr sz="1000" b="1" spc="-5" dirty="0">
                <a:latin typeface="Arial"/>
                <a:cs typeface="Arial"/>
              </a:rPr>
              <a:t>результата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деятельности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5503" y="4245864"/>
            <a:ext cx="1511935" cy="307975"/>
          </a:xfrm>
          <a:prstGeom prst="rect">
            <a:avLst/>
          </a:prstGeom>
          <a:ln w="12191">
            <a:solidFill>
              <a:srgbClr val="00632C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400" b="1" spc="-20" dirty="0">
                <a:latin typeface="Times New Roman"/>
                <a:cs typeface="Times New Roman"/>
              </a:rPr>
              <a:t>ИННОВАЦИЯ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21738" y="3298063"/>
            <a:ext cx="2687955" cy="48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Внедрение учебно-методического </a:t>
            </a:r>
            <a:r>
              <a:rPr sz="1000" dirty="0">
                <a:latin typeface="Arial"/>
                <a:cs typeface="Arial"/>
              </a:rPr>
              <a:t>комплекта  (УМК) </a:t>
            </a:r>
            <a:r>
              <a:rPr sz="1000" spc="-5" dirty="0">
                <a:latin typeface="Arial"/>
                <a:cs typeface="Arial"/>
              </a:rPr>
              <a:t>«Социально-эмоциональное </a:t>
            </a:r>
            <a:r>
              <a:rPr sz="1000" spc="-10" dirty="0">
                <a:latin typeface="Arial"/>
                <a:cs typeface="Arial"/>
              </a:rPr>
              <a:t>развитие  </a:t>
            </a:r>
            <a:r>
              <a:rPr sz="1000" spc="-5" dirty="0">
                <a:latin typeface="Arial"/>
                <a:cs typeface="Arial"/>
              </a:rPr>
              <a:t>детей» </a:t>
            </a:r>
            <a:r>
              <a:rPr sz="1000" spc="10" dirty="0">
                <a:latin typeface="Arial"/>
                <a:cs typeface="Arial"/>
              </a:rPr>
              <a:t>для </a:t>
            </a:r>
            <a:r>
              <a:rPr sz="1000" dirty="0">
                <a:latin typeface="Arial"/>
                <a:cs typeface="Arial"/>
              </a:rPr>
              <a:t>детей 5-7 лет в </a:t>
            </a:r>
            <a:r>
              <a:rPr sz="1000" spc="5" dirty="0">
                <a:latin typeface="Arial"/>
                <a:cs typeface="Arial"/>
              </a:rPr>
              <a:t>ООП</a:t>
            </a:r>
            <a:r>
              <a:rPr sz="1000" spc="-1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ДОО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03320" y="947915"/>
            <a:ext cx="4993005" cy="4127500"/>
            <a:chOff x="3703320" y="947915"/>
            <a:chExt cx="4993005" cy="4127500"/>
          </a:xfrm>
        </p:grpSpPr>
        <p:sp>
          <p:nvSpPr>
            <p:cNvPr id="21" name="object 21"/>
            <p:cNvSpPr/>
            <p:nvPr/>
          </p:nvSpPr>
          <p:spPr>
            <a:xfrm>
              <a:off x="3703320" y="1316736"/>
              <a:ext cx="1280160" cy="195072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38344" y="947915"/>
              <a:ext cx="3657600" cy="41269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36464" y="1146047"/>
              <a:ext cx="3056636" cy="35448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343400" y="4690871"/>
            <a:ext cx="4075429" cy="524510"/>
          </a:xfrm>
          <a:prstGeom prst="rect">
            <a:avLst/>
          </a:prstGeom>
          <a:solidFill>
            <a:srgbClr val="FFFFFF"/>
          </a:solidFill>
          <a:ln w="12192">
            <a:solidFill>
              <a:srgbClr val="008741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ts val="1420"/>
              </a:lnSpc>
              <a:spcBef>
                <a:spcPts val="320"/>
              </a:spcBef>
            </a:pPr>
            <a:r>
              <a:rPr sz="1200" spc="-10" dirty="0">
                <a:latin typeface="Arial Black"/>
                <a:cs typeface="Arial Black"/>
              </a:rPr>
              <a:t>Переход </a:t>
            </a:r>
            <a:r>
              <a:rPr sz="1200" dirty="0">
                <a:latin typeface="Arial Black"/>
                <a:cs typeface="Arial Black"/>
              </a:rPr>
              <a:t>ДОО на новую </a:t>
            </a:r>
            <a:r>
              <a:rPr sz="1200" spc="-5" dirty="0">
                <a:latin typeface="Arial Black"/>
                <a:cs typeface="Arial Black"/>
              </a:rPr>
              <a:t>ступень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развития</a:t>
            </a:r>
            <a:endParaRPr sz="1200">
              <a:latin typeface="Arial Black"/>
              <a:cs typeface="Arial Black"/>
            </a:endParaRPr>
          </a:p>
          <a:p>
            <a:pPr marL="144145">
              <a:lnSpc>
                <a:spcPts val="1900"/>
              </a:lnSpc>
            </a:pPr>
            <a:r>
              <a:rPr sz="1600" spc="5" dirty="0">
                <a:solidFill>
                  <a:srgbClr val="990033"/>
                </a:solidFill>
                <a:latin typeface="Arial Black"/>
                <a:cs typeface="Arial Black"/>
              </a:rPr>
              <a:t>«ЭКОсад </a:t>
            </a:r>
            <a:r>
              <a:rPr sz="1600" dirty="0">
                <a:solidFill>
                  <a:srgbClr val="990033"/>
                </a:solidFill>
                <a:latin typeface="Arial Black"/>
                <a:cs typeface="Arial Black"/>
              </a:rPr>
              <a:t>для</a:t>
            </a:r>
            <a:r>
              <a:rPr sz="1600" spc="-85" dirty="0">
                <a:solidFill>
                  <a:srgbClr val="990033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990033"/>
                </a:solidFill>
                <a:latin typeface="Arial Black"/>
                <a:cs typeface="Arial Black"/>
              </a:rPr>
              <a:t>дошколят»</a:t>
            </a:r>
            <a:endParaRPr sz="1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880" y="4115561"/>
            <a:ext cx="5098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Black"/>
                <a:cs typeface="Arial Black"/>
              </a:rPr>
              <a:t>БЛАГОДАРИМ </a:t>
            </a:r>
            <a:r>
              <a:rPr sz="2400" dirty="0">
                <a:solidFill>
                  <a:srgbClr val="FFFFFF"/>
                </a:solidFill>
                <a:latin typeface="Arial Black"/>
                <a:cs typeface="Arial Black"/>
              </a:rPr>
              <a:t>ЗА</a:t>
            </a:r>
            <a:r>
              <a:rPr sz="2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Black"/>
                <a:cs typeface="Arial Black"/>
              </a:rPr>
              <a:t>ВНИМАНИЕ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73448" y="1255775"/>
            <a:ext cx="4872990" cy="3100705"/>
            <a:chOff x="3973448" y="1255775"/>
            <a:chExt cx="4872990" cy="3100705"/>
          </a:xfrm>
        </p:grpSpPr>
        <p:sp>
          <p:nvSpPr>
            <p:cNvPr id="4" name="object 4"/>
            <p:cNvSpPr/>
            <p:nvPr/>
          </p:nvSpPr>
          <p:spPr>
            <a:xfrm>
              <a:off x="5129783" y="1255775"/>
              <a:ext cx="3716273" cy="31005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73448" y="2019147"/>
              <a:ext cx="2228367" cy="216918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7664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Пусть </a:t>
            </a:r>
            <a:r>
              <a:rPr spc="-15" dirty="0"/>
              <a:t>наши </a:t>
            </a:r>
            <a:r>
              <a:rPr spc="-10" dirty="0"/>
              <a:t>дети </a:t>
            </a:r>
            <a:r>
              <a:rPr spc="-5" dirty="0"/>
              <a:t>будут </a:t>
            </a:r>
            <a:r>
              <a:rPr spc="-10" dirty="0"/>
              <a:t>живы, </a:t>
            </a:r>
            <a:r>
              <a:rPr spc="-15" dirty="0"/>
              <a:t>здоровы </a:t>
            </a:r>
            <a:r>
              <a:rPr spc="-5" dirty="0"/>
              <a:t>и</a:t>
            </a:r>
            <a:r>
              <a:rPr spc="220" dirty="0"/>
              <a:t> </a:t>
            </a:r>
            <a:r>
              <a:rPr spc="-15" dirty="0"/>
              <a:t>счастливы!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9154" y="175082"/>
            <a:ext cx="52133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10" dirty="0">
                <a:latin typeface="Arial Black"/>
                <a:cs typeface="Arial Black"/>
              </a:rPr>
              <a:t>ОБРАЗОВАТЕЛЬНАЯ ЭКОСИСТЕМА</a:t>
            </a:r>
            <a:r>
              <a:rPr sz="1800" b="0" spc="114" dirty="0">
                <a:latin typeface="Arial Black"/>
                <a:cs typeface="Arial Black"/>
              </a:rPr>
              <a:t> </a:t>
            </a:r>
            <a:r>
              <a:rPr sz="1800" b="0" spc="-5" dirty="0">
                <a:latin typeface="Arial Black"/>
                <a:cs typeface="Arial Black"/>
              </a:rPr>
              <a:t>ДОО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19983" y="1642872"/>
            <a:ext cx="3020695" cy="1450975"/>
            <a:chOff x="2919983" y="1642872"/>
            <a:chExt cx="3020695" cy="1450975"/>
          </a:xfrm>
        </p:grpSpPr>
        <p:sp>
          <p:nvSpPr>
            <p:cNvPr id="4" name="object 4"/>
            <p:cNvSpPr/>
            <p:nvPr/>
          </p:nvSpPr>
          <p:spPr>
            <a:xfrm>
              <a:off x="2924555" y="1647444"/>
              <a:ext cx="3011805" cy="1442085"/>
            </a:xfrm>
            <a:custGeom>
              <a:avLst/>
              <a:gdLst/>
              <a:ahLst/>
              <a:cxnLst/>
              <a:rect l="l" t="t" r="r" b="b"/>
              <a:pathLst>
                <a:path w="3011804" h="1442085">
                  <a:moveTo>
                    <a:pt x="1505711" y="0"/>
                  </a:moveTo>
                  <a:lnTo>
                    <a:pt x="1442062" y="632"/>
                  </a:lnTo>
                  <a:lnTo>
                    <a:pt x="1379086" y="2512"/>
                  </a:lnTo>
                  <a:lnTo>
                    <a:pt x="1316835" y="5615"/>
                  </a:lnTo>
                  <a:lnTo>
                    <a:pt x="1255363" y="9917"/>
                  </a:lnTo>
                  <a:lnTo>
                    <a:pt x="1194721" y="15391"/>
                  </a:lnTo>
                  <a:lnTo>
                    <a:pt x="1134961" y="22013"/>
                  </a:lnTo>
                  <a:lnTo>
                    <a:pt x="1076136" y="29758"/>
                  </a:lnTo>
                  <a:lnTo>
                    <a:pt x="1018298" y="38601"/>
                  </a:lnTo>
                  <a:lnTo>
                    <a:pt x="961500" y="48517"/>
                  </a:lnTo>
                  <a:lnTo>
                    <a:pt x="905793" y="59481"/>
                  </a:lnTo>
                  <a:lnTo>
                    <a:pt x="851230" y="71468"/>
                  </a:lnTo>
                  <a:lnTo>
                    <a:pt x="797862" y="84453"/>
                  </a:lnTo>
                  <a:lnTo>
                    <a:pt x="745744" y="98410"/>
                  </a:lnTo>
                  <a:lnTo>
                    <a:pt x="694925" y="113316"/>
                  </a:lnTo>
                  <a:lnTo>
                    <a:pt x="645460" y="129144"/>
                  </a:lnTo>
                  <a:lnTo>
                    <a:pt x="597399" y="145870"/>
                  </a:lnTo>
                  <a:lnTo>
                    <a:pt x="550796" y="163469"/>
                  </a:lnTo>
                  <a:lnTo>
                    <a:pt x="505703" y="181916"/>
                  </a:lnTo>
                  <a:lnTo>
                    <a:pt x="462171" y="201186"/>
                  </a:lnTo>
                  <a:lnTo>
                    <a:pt x="420253" y="221253"/>
                  </a:lnTo>
                  <a:lnTo>
                    <a:pt x="380002" y="242093"/>
                  </a:lnTo>
                  <a:lnTo>
                    <a:pt x="341469" y="263681"/>
                  </a:lnTo>
                  <a:lnTo>
                    <a:pt x="304708" y="285992"/>
                  </a:lnTo>
                  <a:lnTo>
                    <a:pt x="269769" y="309000"/>
                  </a:lnTo>
                  <a:lnTo>
                    <a:pt x="236706" y="332682"/>
                  </a:lnTo>
                  <a:lnTo>
                    <a:pt x="205570" y="357011"/>
                  </a:lnTo>
                  <a:lnTo>
                    <a:pt x="176414" y="381962"/>
                  </a:lnTo>
                  <a:lnTo>
                    <a:pt x="124252" y="433634"/>
                  </a:lnTo>
                  <a:lnTo>
                    <a:pt x="80636" y="487496"/>
                  </a:lnTo>
                  <a:lnTo>
                    <a:pt x="45984" y="543349"/>
                  </a:lnTo>
                  <a:lnTo>
                    <a:pt x="20716" y="600993"/>
                  </a:lnTo>
                  <a:lnTo>
                    <a:pt x="5248" y="660227"/>
                  </a:lnTo>
                  <a:lnTo>
                    <a:pt x="0" y="720851"/>
                  </a:lnTo>
                  <a:lnTo>
                    <a:pt x="1320" y="751325"/>
                  </a:lnTo>
                  <a:lnTo>
                    <a:pt x="11731" y="811279"/>
                  </a:lnTo>
                  <a:lnTo>
                    <a:pt x="32151" y="869743"/>
                  </a:lnTo>
                  <a:lnTo>
                    <a:pt x="62163" y="926517"/>
                  </a:lnTo>
                  <a:lnTo>
                    <a:pt x="101349" y="981399"/>
                  </a:lnTo>
                  <a:lnTo>
                    <a:pt x="149291" y="1034191"/>
                  </a:lnTo>
                  <a:lnTo>
                    <a:pt x="205570" y="1084692"/>
                  </a:lnTo>
                  <a:lnTo>
                    <a:pt x="236706" y="1109021"/>
                  </a:lnTo>
                  <a:lnTo>
                    <a:pt x="269769" y="1132703"/>
                  </a:lnTo>
                  <a:lnTo>
                    <a:pt x="304708" y="1155711"/>
                  </a:lnTo>
                  <a:lnTo>
                    <a:pt x="341469" y="1178022"/>
                  </a:lnTo>
                  <a:lnTo>
                    <a:pt x="380002" y="1199610"/>
                  </a:lnTo>
                  <a:lnTo>
                    <a:pt x="420253" y="1220450"/>
                  </a:lnTo>
                  <a:lnTo>
                    <a:pt x="462171" y="1240517"/>
                  </a:lnTo>
                  <a:lnTo>
                    <a:pt x="505703" y="1259787"/>
                  </a:lnTo>
                  <a:lnTo>
                    <a:pt x="550796" y="1278234"/>
                  </a:lnTo>
                  <a:lnTo>
                    <a:pt x="597399" y="1295833"/>
                  </a:lnTo>
                  <a:lnTo>
                    <a:pt x="645460" y="1312559"/>
                  </a:lnTo>
                  <a:lnTo>
                    <a:pt x="694925" y="1328387"/>
                  </a:lnTo>
                  <a:lnTo>
                    <a:pt x="745744" y="1343293"/>
                  </a:lnTo>
                  <a:lnTo>
                    <a:pt x="797862" y="1357250"/>
                  </a:lnTo>
                  <a:lnTo>
                    <a:pt x="851230" y="1370235"/>
                  </a:lnTo>
                  <a:lnTo>
                    <a:pt x="905793" y="1382222"/>
                  </a:lnTo>
                  <a:lnTo>
                    <a:pt x="961500" y="1393186"/>
                  </a:lnTo>
                  <a:lnTo>
                    <a:pt x="1018298" y="1403102"/>
                  </a:lnTo>
                  <a:lnTo>
                    <a:pt x="1076136" y="1411945"/>
                  </a:lnTo>
                  <a:lnTo>
                    <a:pt x="1134961" y="1419690"/>
                  </a:lnTo>
                  <a:lnTo>
                    <a:pt x="1194721" y="1426312"/>
                  </a:lnTo>
                  <a:lnTo>
                    <a:pt x="1255363" y="1431786"/>
                  </a:lnTo>
                  <a:lnTo>
                    <a:pt x="1316835" y="1436088"/>
                  </a:lnTo>
                  <a:lnTo>
                    <a:pt x="1379086" y="1439191"/>
                  </a:lnTo>
                  <a:lnTo>
                    <a:pt x="1442062" y="1441071"/>
                  </a:lnTo>
                  <a:lnTo>
                    <a:pt x="1505711" y="1441703"/>
                  </a:lnTo>
                  <a:lnTo>
                    <a:pt x="1569361" y="1441071"/>
                  </a:lnTo>
                  <a:lnTo>
                    <a:pt x="1632337" y="1439191"/>
                  </a:lnTo>
                  <a:lnTo>
                    <a:pt x="1694588" y="1436088"/>
                  </a:lnTo>
                  <a:lnTo>
                    <a:pt x="1756060" y="1431786"/>
                  </a:lnTo>
                  <a:lnTo>
                    <a:pt x="1816702" y="1426312"/>
                  </a:lnTo>
                  <a:lnTo>
                    <a:pt x="1876462" y="1419690"/>
                  </a:lnTo>
                  <a:lnTo>
                    <a:pt x="1935287" y="1411945"/>
                  </a:lnTo>
                  <a:lnTo>
                    <a:pt x="1993125" y="1403102"/>
                  </a:lnTo>
                  <a:lnTo>
                    <a:pt x="2049923" y="1393186"/>
                  </a:lnTo>
                  <a:lnTo>
                    <a:pt x="2105630" y="1382222"/>
                  </a:lnTo>
                  <a:lnTo>
                    <a:pt x="2160193" y="1370235"/>
                  </a:lnTo>
                  <a:lnTo>
                    <a:pt x="2213561" y="1357250"/>
                  </a:lnTo>
                  <a:lnTo>
                    <a:pt x="2265680" y="1343293"/>
                  </a:lnTo>
                  <a:lnTo>
                    <a:pt x="2316498" y="1328387"/>
                  </a:lnTo>
                  <a:lnTo>
                    <a:pt x="2365963" y="1312559"/>
                  </a:lnTo>
                  <a:lnTo>
                    <a:pt x="2414024" y="1295833"/>
                  </a:lnTo>
                  <a:lnTo>
                    <a:pt x="2460627" y="1278234"/>
                  </a:lnTo>
                  <a:lnTo>
                    <a:pt x="2505720" y="1259787"/>
                  </a:lnTo>
                  <a:lnTo>
                    <a:pt x="2549252" y="1240517"/>
                  </a:lnTo>
                  <a:lnTo>
                    <a:pt x="2591170" y="1220450"/>
                  </a:lnTo>
                  <a:lnTo>
                    <a:pt x="2631421" y="1199610"/>
                  </a:lnTo>
                  <a:lnTo>
                    <a:pt x="2669954" y="1178022"/>
                  </a:lnTo>
                  <a:lnTo>
                    <a:pt x="2706715" y="1155711"/>
                  </a:lnTo>
                  <a:lnTo>
                    <a:pt x="2741654" y="1132703"/>
                  </a:lnTo>
                  <a:lnTo>
                    <a:pt x="2774717" y="1109021"/>
                  </a:lnTo>
                  <a:lnTo>
                    <a:pt x="2805853" y="1084692"/>
                  </a:lnTo>
                  <a:lnTo>
                    <a:pt x="2835009" y="1059741"/>
                  </a:lnTo>
                  <a:lnTo>
                    <a:pt x="2887171" y="1008069"/>
                  </a:lnTo>
                  <a:lnTo>
                    <a:pt x="2930787" y="954207"/>
                  </a:lnTo>
                  <a:lnTo>
                    <a:pt x="2965439" y="898354"/>
                  </a:lnTo>
                  <a:lnTo>
                    <a:pt x="2990707" y="840710"/>
                  </a:lnTo>
                  <a:lnTo>
                    <a:pt x="3006175" y="781476"/>
                  </a:lnTo>
                  <a:lnTo>
                    <a:pt x="3011423" y="720851"/>
                  </a:lnTo>
                  <a:lnTo>
                    <a:pt x="3010103" y="690378"/>
                  </a:lnTo>
                  <a:lnTo>
                    <a:pt x="2999692" y="630424"/>
                  </a:lnTo>
                  <a:lnTo>
                    <a:pt x="2979272" y="571960"/>
                  </a:lnTo>
                  <a:lnTo>
                    <a:pt x="2949260" y="515186"/>
                  </a:lnTo>
                  <a:lnTo>
                    <a:pt x="2910074" y="460304"/>
                  </a:lnTo>
                  <a:lnTo>
                    <a:pt x="2862132" y="407512"/>
                  </a:lnTo>
                  <a:lnTo>
                    <a:pt x="2805853" y="357011"/>
                  </a:lnTo>
                  <a:lnTo>
                    <a:pt x="2774717" y="332682"/>
                  </a:lnTo>
                  <a:lnTo>
                    <a:pt x="2741654" y="309000"/>
                  </a:lnTo>
                  <a:lnTo>
                    <a:pt x="2706715" y="285992"/>
                  </a:lnTo>
                  <a:lnTo>
                    <a:pt x="2669954" y="263681"/>
                  </a:lnTo>
                  <a:lnTo>
                    <a:pt x="2631421" y="242093"/>
                  </a:lnTo>
                  <a:lnTo>
                    <a:pt x="2591170" y="221253"/>
                  </a:lnTo>
                  <a:lnTo>
                    <a:pt x="2549252" y="201186"/>
                  </a:lnTo>
                  <a:lnTo>
                    <a:pt x="2505720" y="181916"/>
                  </a:lnTo>
                  <a:lnTo>
                    <a:pt x="2460627" y="163469"/>
                  </a:lnTo>
                  <a:lnTo>
                    <a:pt x="2414024" y="145870"/>
                  </a:lnTo>
                  <a:lnTo>
                    <a:pt x="2365963" y="129144"/>
                  </a:lnTo>
                  <a:lnTo>
                    <a:pt x="2316498" y="113316"/>
                  </a:lnTo>
                  <a:lnTo>
                    <a:pt x="2265679" y="98410"/>
                  </a:lnTo>
                  <a:lnTo>
                    <a:pt x="2213561" y="84453"/>
                  </a:lnTo>
                  <a:lnTo>
                    <a:pt x="2160193" y="71468"/>
                  </a:lnTo>
                  <a:lnTo>
                    <a:pt x="2105630" y="59481"/>
                  </a:lnTo>
                  <a:lnTo>
                    <a:pt x="2049923" y="48517"/>
                  </a:lnTo>
                  <a:lnTo>
                    <a:pt x="1993125" y="38601"/>
                  </a:lnTo>
                  <a:lnTo>
                    <a:pt x="1935287" y="29758"/>
                  </a:lnTo>
                  <a:lnTo>
                    <a:pt x="1876462" y="22013"/>
                  </a:lnTo>
                  <a:lnTo>
                    <a:pt x="1816702" y="15391"/>
                  </a:lnTo>
                  <a:lnTo>
                    <a:pt x="1756060" y="9917"/>
                  </a:lnTo>
                  <a:lnTo>
                    <a:pt x="1694588" y="5615"/>
                  </a:lnTo>
                  <a:lnTo>
                    <a:pt x="1632337" y="2512"/>
                  </a:lnTo>
                  <a:lnTo>
                    <a:pt x="1569361" y="632"/>
                  </a:lnTo>
                  <a:lnTo>
                    <a:pt x="1505711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24555" y="1647444"/>
              <a:ext cx="3011805" cy="1442085"/>
            </a:xfrm>
            <a:custGeom>
              <a:avLst/>
              <a:gdLst/>
              <a:ahLst/>
              <a:cxnLst/>
              <a:rect l="l" t="t" r="r" b="b"/>
              <a:pathLst>
                <a:path w="3011804" h="1442085">
                  <a:moveTo>
                    <a:pt x="0" y="720851"/>
                  </a:moveTo>
                  <a:lnTo>
                    <a:pt x="5248" y="660227"/>
                  </a:lnTo>
                  <a:lnTo>
                    <a:pt x="20716" y="600993"/>
                  </a:lnTo>
                  <a:lnTo>
                    <a:pt x="45984" y="543349"/>
                  </a:lnTo>
                  <a:lnTo>
                    <a:pt x="80636" y="487496"/>
                  </a:lnTo>
                  <a:lnTo>
                    <a:pt x="124252" y="433634"/>
                  </a:lnTo>
                  <a:lnTo>
                    <a:pt x="176414" y="381962"/>
                  </a:lnTo>
                  <a:lnTo>
                    <a:pt x="205570" y="357011"/>
                  </a:lnTo>
                  <a:lnTo>
                    <a:pt x="236706" y="332682"/>
                  </a:lnTo>
                  <a:lnTo>
                    <a:pt x="269769" y="309000"/>
                  </a:lnTo>
                  <a:lnTo>
                    <a:pt x="304708" y="285992"/>
                  </a:lnTo>
                  <a:lnTo>
                    <a:pt x="341469" y="263681"/>
                  </a:lnTo>
                  <a:lnTo>
                    <a:pt x="380002" y="242093"/>
                  </a:lnTo>
                  <a:lnTo>
                    <a:pt x="420253" y="221253"/>
                  </a:lnTo>
                  <a:lnTo>
                    <a:pt x="462171" y="201186"/>
                  </a:lnTo>
                  <a:lnTo>
                    <a:pt x="505703" y="181916"/>
                  </a:lnTo>
                  <a:lnTo>
                    <a:pt x="550796" y="163469"/>
                  </a:lnTo>
                  <a:lnTo>
                    <a:pt x="597399" y="145870"/>
                  </a:lnTo>
                  <a:lnTo>
                    <a:pt x="645460" y="129144"/>
                  </a:lnTo>
                  <a:lnTo>
                    <a:pt x="694925" y="113316"/>
                  </a:lnTo>
                  <a:lnTo>
                    <a:pt x="745744" y="98410"/>
                  </a:lnTo>
                  <a:lnTo>
                    <a:pt x="797862" y="84453"/>
                  </a:lnTo>
                  <a:lnTo>
                    <a:pt x="851230" y="71468"/>
                  </a:lnTo>
                  <a:lnTo>
                    <a:pt x="905793" y="59481"/>
                  </a:lnTo>
                  <a:lnTo>
                    <a:pt x="961500" y="48517"/>
                  </a:lnTo>
                  <a:lnTo>
                    <a:pt x="1018298" y="38601"/>
                  </a:lnTo>
                  <a:lnTo>
                    <a:pt x="1076136" y="29758"/>
                  </a:lnTo>
                  <a:lnTo>
                    <a:pt x="1134961" y="22013"/>
                  </a:lnTo>
                  <a:lnTo>
                    <a:pt x="1194721" y="15391"/>
                  </a:lnTo>
                  <a:lnTo>
                    <a:pt x="1255363" y="9917"/>
                  </a:lnTo>
                  <a:lnTo>
                    <a:pt x="1316835" y="5615"/>
                  </a:lnTo>
                  <a:lnTo>
                    <a:pt x="1379086" y="2512"/>
                  </a:lnTo>
                  <a:lnTo>
                    <a:pt x="1442062" y="632"/>
                  </a:lnTo>
                  <a:lnTo>
                    <a:pt x="1505711" y="0"/>
                  </a:lnTo>
                  <a:lnTo>
                    <a:pt x="1569361" y="632"/>
                  </a:lnTo>
                  <a:lnTo>
                    <a:pt x="1632337" y="2512"/>
                  </a:lnTo>
                  <a:lnTo>
                    <a:pt x="1694588" y="5615"/>
                  </a:lnTo>
                  <a:lnTo>
                    <a:pt x="1756060" y="9917"/>
                  </a:lnTo>
                  <a:lnTo>
                    <a:pt x="1816702" y="15391"/>
                  </a:lnTo>
                  <a:lnTo>
                    <a:pt x="1876462" y="22013"/>
                  </a:lnTo>
                  <a:lnTo>
                    <a:pt x="1935287" y="29758"/>
                  </a:lnTo>
                  <a:lnTo>
                    <a:pt x="1993125" y="38601"/>
                  </a:lnTo>
                  <a:lnTo>
                    <a:pt x="2049923" y="48517"/>
                  </a:lnTo>
                  <a:lnTo>
                    <a:pt x="2105630" y="59481"/>
                  </a:lnTo>
                  <a:lnTo>
                    <a:pt x="2160193" y="71468"/>
                  </a:lnTo>
                  <a:lnTo>
                    <a:pt x="2213561" y="84453"/>
                  </a:lnTo>
                  <a:lnTo>
                    <a:pt x="2265679" y="98410"/>
                  </a:lnTo>
                  <a:lnTo>
                    <a:pt x="2316498" y="113316"/>
                  </a:lnTo>
                  <a:lnTo>
                    <a:pt x="2365963" y="129144"/>
                  </a:lnTo>
                  <a:lnTo>
                    <a:pt x="2414024" y="145870"/>
                  </a:lnTo>
                  <a:lnTo>
                    <a:pt x="2460627" y="163469"/>
                  </a:lnTo>
                  <a:lnTo>
                    <a:pt x="2505720" y="181916"/>
                  </a:lnTo>
                  <a:lnTo>
                    <a:pt x="2549252" y="201186"/>
                  </a:lnTo>
                  <a:lnTo>
                    <a:pt x="2591170" y="221253"/>
                  </a:lnTo>
                  <a:lnTo>
                    <a:pt x="2631421" y="242093"/>
                  </a:lnTo>
                  <a:lnTo>
                    <a:pt x="2669954" y="263681"/>
                  </a:lnTo>
                  <a:lnTo>
                    <a:pt x="2706715" y="285992"/>
                  </a:lnTo>
                  <a:lnTo>
                    <a:pt x="2741654" y="309000"/>
                  </a:lnTo>
                  <a:lnTo>
                    <a:pt x="2774717" y="332682"/>
                  </a:lnTo>
                  <a:lnTo>
                    <a:pt x="2805853" y="357011"/>
                  </a:lnTo>
                  <a:lnTo>
                    <a:pt x="2835009" y="381962"/>
                  </a:lnTo>
                  <a:lnTo>
                    <a:pt x="2887171" y="433634"/>
                  </a:lnTo>
                  <a:lnTo>
                    <a:pt x="2930787" y="487496"/>
                  </a:lnTo>
                  <a:lnTo>
                    <a:pt x="2965439" y="543349"/>
                  </a:lnTo>
                  <a:lnTo>
                    <a:pt x="2990707" y="600993"/>
                  </a:lnTo>
                  <a:lnTo>
                    <a:pt x="3006175" y="660227"/>
                  </a:lnTo>
                  <a:lnTo>
                    <a:pt x="3011423" y="720851"/>
                  </a:lnTo>
                  <a:lnTo>
                    <a:pt x="3010103" y="751325"/>
                  </a:lnTo>
                  <a:lnTo>
                    <a:pt x="2999692" y="811279"/>
                  </a:lnTo>
                  <a:lnTo>
                    <a:pt x="2979272" y="869743"/>
                  </a:lnTo>
                  <a:lnTo>
                    <a:pt x="2949260" y="926517"/>
                  </a:lnTo>
                  <a:lnTo>
                    <a:pt x="2910074" y="981399"/>
                  </a:lnTo>
                  <a:lnTo>
                    <a:pt x="2862132" y="1034191"/>
                  </a:lnTo>
                  <a:lnTo>
                    <a:pt x="2805853" y="1084692"/>
                  </a:lnTo>
                  <a:lnTo>
                    <a:pt x="2774717" y="1109021"/>
                  </a:lnTo>
                  <a:lnTo>
                    <a:pt x="2741654" y="1132703"/>
                  </a:lnTo>
                  <a:lnTo>
                    <a:pt x="2706715" y="1155711"/>
                  </a:lnTo>
                  <a:lnTo>
                    <a:pt x="2669954" y="1178022"/>
                  </a:lnTo>
                  <a:lnTo>
                    <a:pt x="2631421" y="1199610"/>
                  </a:lnTo>
                  <a:lnTo>
                    <a:pt x="2591170" y="1220450"/>
                  </a:lnTo>
                  <a:lnTo>
                    <a:pt x="2549252" y="1240517"/>
                  </a:lnTo>
                  <a:lnTo>
                    <a:pt x="2505720" y="1259787"/>
                  </a:lnTo>
                  <a:lnTo>
                    <a:pt x="2460627" y="1278234"/>
                  </a:lnTo>
                  <a:lnTo>
                    <a:pt x="2414024" y="1295833"/>
                  </a:lnTo>
                  <a:lnTo>
                    <a:pt x="2365963" y="1312559"/>
                  </a:lnTo>
                  <a:lnTo>
                    <a:pt x="2316498" y="1328387"/>
                  </a:lnTo>
                  <a:lnTo>
                    <a:pt x="2265680" y="1343293"/>
                  </a:lnTo>
                  <a:lnTo>
                    <a:pt x="2213561" y="1357250"/>
                  </a:lnTo>
                  <a:lnTo>
                    <a:pt x="2160193" y="1370235"/>
                  </a:lnTo>
                  <a:lnTo>
                    <a:pt x="2105630" y="1382222"/>
                  </a:lnTo>
                  <a:lnTo>
                    <a:pt x="2049923" y="1393186"/>
                  </a:lnTo>
                  <a:lnTo>
                    <a:pt x="1993125" y="1403102"/>
                  </a:lnTo>
                  <a:lnTo>
                    <a:pt x="1935287" y="1411945"/>
                  </a:lnTo>
                  <a:lnTo>
                    <a:pt x="1876462" y="1419690"/>
                  </a:lnTo>
                  <a:lnTo>
                    <a:pt x="1816702" y="1426312"/>
                  </a:lnTo>
                  <a:lnTo>
                    <a:pt x="1756060" y="1431786"/>
                  </a:lnTo>
                  <a:lnTo>
                    <a:pt x="1694588" y="1436088"/>
                  </a:lnTo>
                  <a:lnTo>
                    <a:pt x="1632337" y="1439191"/>
                  </a:lnTo>
                  <a:lnTo>
                    <a:pt x="1569361" y="1441071"/>
                  </a:lnTo>
                  <a:lnTo>
                    <a:pt x="1505711" y="1441703"/>
                  </a:lnTo>
                  <a:lnTo>
                    <a:pt x="1442062" y="1441071"/>
                  </a:lnTo>
                  <a:lnTo>
                    <a:pt x="1379086" y="1439191"/>
                  </a:lnTo>
                  <a:lnTo>
                    <a:pt x="1316835" y="1436088"/>
                  </a:lnTo>
                  <a:lnTo>
                    <a:pt x="1255363" y="1431786"/>
                  </a:lnTo>
                  <a:lnTo>
                    <a:pt x="1194721" y="1426312"/>
                  </a:lnTo>
                  <a:lnTo>
                    <a:pt x="1134961" y="1419690"/>
                  </a:lnTo>
                  <a:lnTo>
                    <a:pt x="1076136" y="1411945"/>
                  </a:lnTo>
                  <a:lnTo>
                    <a:pt x="1018298" y="1403102"/>
                  </a:lnTo>
                  <a:lnTo>
                    <a:pt x="961500" y="1393186"/>
                  </a:lnTo>
                  <a:lnTo>
                    <a:pt x="905793" y="1382222"/>
                  </a:lnTo>
                  <a:lnTo>
                    <a:pt x="851230" y="1370235"/>
                  </a:lnTo>
                  <a:lnTo>
                    <a:pt x="797862" y="1357250"/>
                  </a:lnTo>
                  <a:lnTo>
                    <a:pt x="745744" y="1343293"/>
                  </a:lnTo>
                  <a:lnTo>
                    <a:pt x="694925" y="1328387"/>
                  </a:lnTo>
                  <a:lnTo>
                    <a:pt x="645460" y="1312559"/>
                  </a:lnTo>
                  <a:lnTo>
                    <a:pt x="597399" y="1295833"/>
                  </a:lnTo>
                  <a:lnTo>
                    <a:pt x="550796" y="1278234"/>
                  </a:lnTo>
                  <a:lnTo>
                    <a:pt x="505703" y="1259787"/>
                  </a:lnTo>
                  <a:lnTo>
                    <a:pt x="462171" y="1240517"/>
                  </a:lnTo>
                  <a:lnTo>
                    <a:pt x="420253" y="1220450"/>
                  </a:lnTo>
                  <a:lnTo>
                    <a:pt x="380002" y="1199610"/>
                  </a:lnTo>
                  <a:lnTo>
                    <a:pt x="341469" y="1178022"/>
                  </a:lnTo>
                  <a:lnTo>
                    <a:pt x="304708" y="1155711"/>
                  </a:lnTo>
                  <a:lnTo>
                    <a:pt x="269769" y="1132703"/>
                  </a:lnTo>
                  <a:lnTo>
                    <a:pt x="236706" y="1109021"/>
                  </a:lnTo>
                  <a:lnTo>
                    <a:pt x="205570" y="1084692"/>
                  </a:lnTo>
                  <a:lnTo>
                    <a:pt x="176414" y="1059741"/>
                  </a:lnTo>
                  <a:lnTo>
                    <a:pt x="124252" y="1008069"/>
                  </a:lnTo>
                  <a:lnTo>
                    <a:pt x="80636" y="954207"/>
                  </a:lnTo>
                  <a:lnTo>
                    <a:pt x="45984" y="898354"/>
                  </a:lnTo>
                  <a:lnTo>
                    <a:pt x="20716" y="840710"/>
                  </a:lnTo>
                  <a:lnTo>
                    <a:pt x="5248" y="781476"/>
                  </a:lnTo>
                  <a:lnTo>
                    <a:pt x="0" y="72085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513582" y="1875536"/>
            <a:ext cx="1830070" cy="945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008741"/>
                </a:solidFill>
                <a:latin typeface="Arial Black"/>
                <a:cs typeface="Arial Black"/>
              </a:rPr>
              <a:t>МБДОУ</a:t>
            </a:r>
            <a:endParaRPr sz="1600">
              <a:latin typeface="Arial Black"/>
              <a:cs typeface="Arial Black"/>
            </a:endParaRPr>
          </a:p>
          <a:p>
            <a:pPr marL="140335" marR="133985" algn="ctr">
              <a:lnSpc>
                <a:spcPts val="1750"/>
              </a:lnSpc>
              <a:spcBef>
                <a:spcPts val="204"/>
              </a:spcBef>
            </a:pPr>
            <a:r>
              <a:rPr sz="1600" dirty="0">
                <a:solidFill>
                  <a:srgbClr val="008741"/>
                </a:solidFill>
                <a:latin typeface="Arial Black"/>
                <a:cs typeface="Arial Black"/>
              </a:rPr>
              <a:t>д/с</a:t>
            </a:r>
            <a:r>
              <a:rPr sz="1600" spc="-60" dirty="0">
                <a:solidFill>
                  <a:srgbClr val="008741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008741"/>
                </a:solidFill>
                <a:latin typeface="Arial Black"/>
                <a:cs typeface="Arial Black"/>
              </a:rPr>
              <a:t>«Ромашка»  </a:t>
            </a:r>
            <a:r>
              <a:rPr sz="1400" spc="-15" dirty="0">
                <a:solidFill>
                  <a:srgbClr val="008741"/>
                </a:solidFill>
                <a:latin typeface="Arial Black"/>
                <a:cs typeface="Arial Black"/>
              </a:rPr>
              <a:t>г.Лянтор</a:t>
            </a:r>
            <a:endParaRPr sz="1400">
              <a:latin typeface="Arial Black"/>
              <a:cs typeface="Arial Black"/>
            </a:endParaRPr>
          </a:p>
          <a:p>
            <a:pPr algn="ctr">
              <a:lnSpc>
                <a:spcPts val="1610"/>
              </a:lnSpc>
            </a:pPr>
            <a:r>
              <a:rPr sz="1400" spc="-15" dirty="0">
                <a:solidFill>
                  <a:srgbClr val="008741"/>
                </a:solidFill>
                <a:latin typeface="Arial Black"/>
                <a:cs typeface="Arial Black"/>
              </a:rPr>
              <a:t>Сургутский</a:t>
            </a:r>
            <a:r>
              <a:rPr sz="1400" spc="25" dirty="0">
                <a:solidFill>
                  <a:srgbClr val="008741"/>
                </a:solidFill>
                <a:latin typeface="Arial Black"/>
                <a:cs typeface="Arial Black"/>
              </a:rPr>
              <a:t> </a:t>
            </a:r>
            <a:r>
              <a:rPr sz="1400" spc="-5" dirty="0">
                <a:solidFill>
                  <a:srgbClr val="008741"/>
                </a:solidFill>
                <a:latin typeface="Arial Black"/>
                <a:cs typeface="Arial Black"/>
              </a:rPr>
              <a:t>район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45307" y="589787"/>
            <a:ext cx="3167380" cy="101536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89535" marR="195580">
              <a:lnSpc>
                <a:spcPct val="100000"/>
              </a:lnSpc>
              <a:spcBef>
                <a:spcPts val="265"/>
              </a:spcBef>
            </a:pP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Департамент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образования 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и  молодёжной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политики  администрации Сургутского  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района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58484" y="1580388"/>
            <a:ext cx="2737485" cy="643255"/>
          </a:xfrm>
          <a:custGeom>
            <a:avLst/>
            <a:gdLst/>
            <a:ahLst/>
            <a:cxnLst/>
            <a:rect l="l" t="t" r="r" b="b"/>
            <a:pathLst>
              <a:path w="2737484" h="643255">
                <a:moveTo>
                  <a:pt x="0" y="643127"/>
                </a:moveTo>
                <a:lnTo>
                  <a:pt x="2737104" y="643127"/>
                </a:lnTo>
                <a:lnTo>
                  <a:pt x="2737104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63055" y="1605152"/>
            <a:ext cx="272796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Научные</a:t>
            </a:r>
            <a:r>
              <a:rPr sz="1400" spc="65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работники</a:t>
            </a:r>
            <a:endParaRPr sz="1400">
              <a:latin typeface="Arial Black"/>
              <a:cs typeface="Arial Black"/>
            </a:endParaRPr>
          </a:p>
          <a:p>
            <a:pPr marL="86360">
              <a:lnSpc>
                <a:spcPct val="100000"/>
              </a:lnSpc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района, </a:t>
            </a: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округа</a:t>
            </a:r>
            <a:r>
              <a:rPr sz="1400" spc="65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,РФ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2692" y="562355"/>
            <a:ext cx="2377440" cy="10185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 marR="485775">
              <a:lnSpc>
                <a:spcPct val="100000"/>
              </a:lnSpc>
              <a:spcBef>
                <a:spcPts val="265"/>
              </a:spcBef>
            </a:pP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Дошкольные  обра</a:t>
            </a:r>
            <a:r>
              <a:rPr sz="1400" spc="-20" dirty="0">
                <a:solidFill>
                  <a:srgbClr val="800000"/>
                </a:solidFill>
                <a:latin typeface="Arial Black"/>
                <a:cs typeface="Arial Black"/>
              </a:rPr>
              <a:t>з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ова</a:t>
            </a:r>
            <a:r>
              <a:rPr sz="1400" spc="-20" dirty="0">
                <a:solidFill>
                  <a:srgbClr val="800000"/>
                </a:solidFill>
                <a:latin typeface="Arial Black"/>
                <a:cs typeface="Arial Black"/>
              </a:rPr>
              <a:t>т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е</a:t>
            </a:r>
            <a:r>
              <a:rPr sz="1400" dirty="0">
                <a:solidFill>
                  <a:srgbClr val="800000"/>
                </a:solidFill>
                <a:latin typeface="Arial Black"/>
                <a:cs typeface="Arial Black"/>
              </a:rPr>
              <a:t>л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ь</a:t>
            </a:r>
            <a:r>
              <a:rPr sz="1400" spc="-20" dirty="0">
                <a:solidFill>
                  <a:srgbClr val="800000"/>
                </a:solidFill>
                <a:latin typeface="Arial Black"/>
                <a:cs typeface="Arial Black"/>
              </a:rPr>
              <a:t>н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ые 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организации</a:t>
            </a:r>
            <a:endParaRPr sz="1400">
              <a:latin typeface="Arial Black"/>
              <a:cs typeface="Arial Black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Сургутского</a:t>
            </a:r>
            <a:r>
              <a:rPr sz="1400" spc="7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района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58484" y="2253995"/>
            <a:ext cx="2737485" cy="591820"/>
          </a:xfrm>
          <a:custGeom>
            <a:avLst/>
            <a:gdLst/>
            <a:ahLst/>
            <a:cxnLst/>
            <a:rect l="l" t="t" r="r" b="b"/>
            <a:pathLst>
              <a:path w="2737484" h="591819">
                <a:moveTo>
                  <a:pt x="0" y="591311"/>
                </a:moveTo>
                <a:lnTo>
                  <a:pt x="2737104" y="591311"/>
                </a:lnTo>
                <a:lnTo>
                  <a:pt x="2737104" y="0"/>
                </a:lnTo>
                <a:lnTo>
                  <a:pt x="0" y="0"/>
                </a:lnTo>
                <a:lnTo>
                  <a:pt x="0" y="5913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63055" y="2278126"/>
            <a:ext cx="272796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МБОУ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«Лянторская</a:t>
            </a:r>
            <a:r>
              <a:rPr sz="1400" spc="10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СОШ</a:t>
            </a:r>
            <a:endParaRPr sz="1400">
              <a:latin typeface="Arial Black"/>
              <a:cs typeface="Arial Black"/>
            </a:endParaRPr>
          </a:p>
          <a:p>
            <a:pPr marL="86360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№3,№7»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1355" y="1656588"/>
            <a:ext cx="2423160" cy="597535"/>
          </a:xfrm>
          <a:custGeom>
            <a:avLst/>
            <a:gdLst/>
            <a:ahLst/>
            <a:cxnLst/>
            <a:rect l="l" t="t" r="r" b="b"/>
            <a:pathLst>
              <a:path w="2423160" h="597535">
                <a:moveTo>
                  <a:pt x="0" y="597408"/>
                </a:moveTo>
                <a:lnTo>
                  <a:pt x="2423160" y="597408"/>
                </a:lnTo>
                <a:lnTo>
                  <a:pt x="2423160" y="0"/>
                </a:lnTo>
                <a:lnTo>
                  <a:pt x="0" y="0"/>
                </a:lnTo>
                <a:lnTo>
                  <a:pt x="0" y="5974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5928" y="1680159"/>
            <a:ext cx="241427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455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МАУ ДО </a:t>
            </a: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Сургутского</a:t>
            </a:r>
            <a:endParaRPr sz="1400">
              <a:latin typeface="Arial Black"/>
              <a:cs typeface="Arial Black"/>
            </a:endParaRPr>
          </a:p>
          <a:p>
            <a:pPr marL="84455">
              <a:lnSpc>
                <a:spcPct val="100000"/>
              </a:lnSpc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района</a:t>
            </a:r>
            <a:r>
              <a:rPr sz="1400" spc="1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«ЦДТ»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58484" y="2982467"/>
            <a:ext cx="2737485" cy="54292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466090">
              <a:lnSpc>
                <a:spcPct val="100000"/>
              </a:lnSpc>
              <a:spcBef>
                <a:spcPts val="280"/>
              </a:spcBef>
            </a:pP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БУ«Лянторская 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городская</a:t>
            </a:r>
            <a:r>
              <a:rPr sz="1400" spc="4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больница»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1355" y="2284476"/>
            <a:ext cx="2423160" cy="969644"/>
          </a:xfrm>
          <a:custGeom>
            <a:avLst/>
            <a:gdLst/>
            <a:ahLst/>
            <a:cxnLst/>
            <a:rect l="l" t="t" r="r" b="b"/>
            <a:pathLst>
              <a:path w="2423160" h="969645">
                <a:moveTo>
                  <a:pt x="0" y="969263"/>
                </a:moveTo>
                <a:lnTo>
                  <a:pt x="2423160" y="969263"/>
                </a:lnTo>
                <a:lnTo>
                  <a:pt x="2423160" y="0"/>
                </a:lnTo>
                <a:lnTo>
                  <a:pt x="0" y="0"/>
                </a:lnTo>
                <a:lnTo>
                  <a:pt x="0" y="9692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5928" y="2308047"/>
            <a:ext cx="241427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455" marR="523875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МУК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«Лянторский  хантыйский  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э</a:t>
            </a:r>
            <a:r>
              <a:rPr sz="1400" spc="-20" dirty="0">
                <a:solidFill>
                  <a:srgbClr val="800000"/>
                </a:solidFill>
                <a:latin typeface="Arial Black"/>
                <a:cs typeface="Arial Black"/>
              </a:rPr>
              <a:t>т</a:t>
            </a: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н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о</a:t>
            </a:r>
            <a:r>
              <a:rPr sz="1400" spc="-20" dirty="0">
                <a:solidFill>
                  <a:srgbClr val="800000"/>
                </a:solidFill>
                <a:latin typeface="Arial Black"/>
                <a:cs typeface="Arial Black"/>
              </a:rPr>
              <a:t>г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ра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фи</a:t>
            </a: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ч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ес</a:t>
            </a: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к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ий  </a:t>
            </a: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музей»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46476" y="4210811"/>
            <a:ext cx="2950845" cy="63119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80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ОГИБДД ОМВД 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России</a:t>
            </a:r>
            <a:r>
              <a:rPr sz="1400" spc="6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по</a:t>
            </a:r>
            <a:endParaRPr sz="1400">
              <a:latin typeface="Arial Black"/>
              <a:cs typeface="Arial Black"/>
            </a:endParaRPr>
          </a:p>
          <a:p>
            <a:pPr marL="89535">
              <a:lnSpc>
                <a:spcPct val="100000"/>
              </a:lnSpc>
            </a:pP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Сургутскому</a:t>
            </a:r>
            <a:r>
              <a:rPr sz="1400" spc="7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району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1355" y="3329940"/>
            <a:ext cx="2399030" cy="84137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90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ФГКУ «2ОФПС</a:t>
            </a:r>
            <a:r>
              <a:rPr sz="1400" spc="1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по</a:t>
            </a:r>
            <a:endParaRPr sz="1400">
              <a:latin typeface="Arial Black"/>
              <a:cs typeface="Arial Black"/>
            </a:endParaRPr>
          </a:p>
          <a:p>
            <a:pPr marL="89535">
              <a:lnSpc>
                <a:spcPct val="100000"/>
              </a:lnSpc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ХМАО </a:t>
            </a:r>
            <a:r>
              <a:rPr sz="1400" spc="-5" dirty="0">
                <a:solidFill>
                  <a:srgbClr val="800000"/>
                </a:solidFill>
                <a:latin typeface="Arial Black"/>
                <a:cs typeface="Arial Black"/>
              </a:rPr>
              <a:t>–</a:t>
            </a:r>
            <a:r>
              <a:rPr sz="1400" spc="15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Югре»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58484" y="4445508"/>
            <a:ext cx="2734310" cy="60071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30480" algn="ctr">
              <a:lnSpc>
                <a:spcPct val="100000"/>
              </a:lnSpc>
              <a:spcBef>
                <a:spcPts val="285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Пимское</a:t>
            </a:r>
            <a:r>
              <a:rPr sz="1400" spc="25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участковое</a:t>
            </a:r>
            <a:endParaRPr sz="1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лесничество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55435" y="3674364"/>
            <a:ext cx="2737485" cy="67691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290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МУ«КСК</a:t>
            </a:r>
            <a:r>
              <a:rPr sz="1400" spc="1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«Юбилейный»»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1355" y="4247388"/>
            <a:ext cx="2520950" cy="6223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75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Центральный</a:t>
            </a:r>
            <a:r>
              <a:rPr sz="1400" spc="5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Парк</a:t>
            </a:r>
            <a:endParaRPr sz="1400">
              <a:latin typeface="Arial Black"/>
              <a:cs typeface="Arial Black"/>
            </a:endParaRPr>
          </a:p>
          <a:p>
            <a:pPr marL="89535">
              <a:lnSpc>
                <a:spcPct val="100000"/>
              </a:lnSpc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города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56403" y="5045964"/>
            <a:ext cx="4209415" cy="42418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0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Производитель детского</a:t>
            </a:r>
            <a:r>
              <a:rPr sz="1400" spc="114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оборудования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1168" y="5071871"/>
            <a:ext cx="3572510" cy="307975"/>
          </a:xfrm>
          <a:prstGeom prst="rect">
            <a:avLst/>
          </a:prstGeom>
          <a:ln w="12192">
            <a:solidFill>
              <a:srgbClr val="990033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5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Заповедник «Юганский»</a:t>
            </a:r>
            <a:r>
              <a:rPr sz="1400" spc="135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с.Угут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51632" y="3191255"/>
            <a:ext cx="2737485" cy="737870"/>
          </a:xfrm>
          <a:prstGeom prst="rect">
            <a:avLst/>
          </a:prstGeom>
          <a:ln w="12192">
            <a:solidFill>
              <a:srgbClr val="7D3889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588010" marR="580390" indent="3810" algn="ctr">
              <a:lnSpc>
                <a:spcPct val="100000"/>
              </a:lnSpc>
              <a:spcBef>
                <a:spcPts val="290"/>
              </a:spcBef>
            </a:pPr>
            <a:r>
              <a:rPr sz="1400" spc="-10" dirty="0">
                <a:solidFill>
                  <a:srgbClr val="990033"/>
                </a:solidFill>
                <a:latin typeface="Arial Black"/>
                <a:cs typeface="Arial Black"/>
              </a:rPr>
              <a:t>Родители  (законные  </a:t>
            </a:r>
            <a:r>
              <a:rPr sz="1400" spc="-5" dirty="0">
                <a:solidFill>
                  <a:srgbClr val="990033"/>
                </a:solidFill>
                <a:latin typeface="Arial Black"/>
                <a:cs typeface="Arial Black"/>
              </a:rPr>
              <a:t>пре</a:t>
            </a:r>
            <a:r>
              <a:rPr sz="1400" spc="-20" dirty="0">
                <a:solidFill>
                  <a:srgbClr val="990033"/>
                </a:solidFill>
                <a:latin typeface="Arial Black"/>
                <a:cs typeface="Arial Black"/>
              </a:rPr>
              <a:t>д</a:t>
            </a:r>
            <a:r>
              <a:rPr sz="1400" spc="-5" dirty="0">
                <a:solidFill>
                  <a:srgbClr val="990033"/>
                </a:solidFill>
                <a:latin typeface="Arial Black"/>
                <a:cs typeface="Arial Black"/>
              </a:rPr>
              <a:t>с</a:t>
            </a:r>
            <a:r>
              <a:rPr sz="1400" spc="-20" dirty="0">
                <a:solidFill>
                  <a:srgbClr val="990033"/>
                </a:solidFill>
                <a:latin typeface="Arial Black"/>
                <a:cs typeface="Arial Black"/>
              </a:rPr>
              <a:t>т</a:t>
            </a:r>
            <a:r>
              <a:rPr sz="1400" spc="-5" dirty="0">
                <a:solidFill>
                  <a:srgbClr val="990033"/>
                </a:solidFill>
                <a:latin typeface="Arial Black"/>
                <a:cs typeface="Arial Black"/>
              </a:rPr>
              <a:t>ав</a:t>
            </a:r>
            <a:r>
              <a:rPr sz="1400" spc="-15" dirty="0">
                <a:solidFill>
                  <a:srgbClr val="990033"/>
                </a:solidFill>
                <a:latin typeface="Arial Black"/>
                <a:cs typeface="Arial Black"/>
              </a:rPr>
              <a:t>ит</a:t>
            </a:r>
            <a:r>
              <a:rPr sz="1400" spc="-5" dirty="0">
                <a:solidFill>
                  <a:srgbClr val="990033"/>
                </a:solidFill>
                <a:latin typeface="Arial Black"/>
                <a:cs typeface="Arial Black"/>
              </a:rPr>
              <a:t>е</a:t>
            </a:r>
            <a:r>
              <a:rPr sz="1400" dirty="0">
                <a:solidFill>
                  <a:srgbClr val="990033"/>
                </a:solidFill>
                <a:latin typeface="Arial Black"/>
                <a:cs typeface="Arial Black"/>
              </a:rPr>
              <a:t>л</a:t>
            </a:r>
            <a:r>
              <a:rPr sz="1400" spc="-10" dirty="0">
                <a:solidFill>
                  <a:srgbClr val="990033"/>
                </a:solidFill>
                <a:latin typeface="Arial Black"/>
                <a:cs typeface="Arial Black"/>
              </a:rPr>
              <a:t>и)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58484" y="595883"/>
            <a:ext cx="2737485" cy="60071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46990" algn="ctr">
              <a:lnSpc>
                <a:spcPct val="100000"/>
              </a:lnSpc>
              <a:spcBef>
                <a:spcPts val="270"/>
              </a:spcBef>
            </a:pP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Администрация</a:t>
            </a:r>
            <a:endParaRPr sz="1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sz="1400" spc="-15" dirty="0">
                <a:solidFill>
                  <a:srgbClr val="800000"/>
                </a:solidFill>
                <a:latin typeface="Arial Black"/>
                <a:cs typeface="Arial Black"/>
              </a:rPr>
              <a:t>Сургутского</a:t>
            </a:r>
            <a:r>
              <a:rPr sz="1400" spc="90" dirty="0">
                <a:solidFill>
                  <a:srgbClr val="80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800000"/>
                </a:solidFill>
                <a:latin typeface="Arial Black"/>
                <a:cs typeface="Arial Black"/>
              </a:rPr>
              <a:t>района</a:t>
            </a:r>
            <a:endParaRPr sz="1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4850" y="2815285"/>
            <a:ext cx="8185784" cy="610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Созданное </a:t>
            </a:r>
            <a:r>
              <a:rPr sz="1200" b="1" dirty="0">
                <a:latin typeface="Arial"/>
                <a:cs typeface="Arial"/>
              </a:rPr>
              <a:t>впервые в </a:t>
            </a:r>
            <a:r>
              <a:rPr sz="1200" b="1" spc="-15" dirty="0">
                <a:latin typeface="Arial"/>
                <a:cs typeface="Arial"/>
              </a:rPr>
              <a:t>Сургутском </a:t>
            </a:r>
            <a:r>
              <a:rPr sz="1200" b="1" dirty="0">
                <a:latin typeface="Arial"/>
                <a:cs typeface="Arial"/>
              </a:rPr>
              <a:t>районе </a:t>
            </a:r>
            <a:r>
              <a:rPr sz="1200" spc="-5" dirty="0">
                <a:latin typeface="Arial Black"/>
                <a:cs typeface="Arial Black"/>
              </a:rPr>
              <a:t>Дошкольное лесничество </a:t>
            </a:r>
            <a:r>
              <a:rPr sz="1200" spc="-10" dirty="0">
                <a:latin typeface="Arial Black"/>
                <a:cs typeface="Arial Black"/>
              </a:rPr>
              <a:t>«Стершонок» </a:t>
            </a:r>
            <a:r>
              <a:rPr sz="1200" b="1" spc="-5" dirty="0">
                <a:latin typeface="Arial"/>
                <a:cs typeface="Arial"/>
              </a:rPr>
              <a:t>включено </a:t>
            </a:r>
            <a:r>
              <a:rPr sz="1200" b="1" dirty="0">
                <a:latin typeface="Arial"/>
                <a:cs typeface="Arial"/>
              </a:rPr>
              <a:t>в</a:t>
            </a:r>
            <a:r>
              <a:rPr sz="1200" b="1" spc="17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реестр</a:t>
            </a:r>
            <a:endParaRPr sz="1200">
              <a:latin typeface="Arial"/>
              <a:cs typeface="Arial"/>
            </a:endParaRPr>
          </a:p>
          <a:p>
            <a:pPr marL="12700" marR="308610">
              <a:lnSpc>
                <a:spcPct val="100000"/>
              </a:lnSpc>
              <a:spcBef>
                <a:spcPts val="50"/>
              </a:spcBef>
            </a:pPr>
            <a:r>
              <a:rPr sz="1200" b="1" spc="-15" dirty="0">
                <a:latin typeface="Arial"/>
                <a:cs typeface="Arial"/>
              </a:rPr>
              <a:t>общественных </a:t>
            </a:r>
            <a:r>
              <a:rPr sz="1200" b="1" spc="-5" dirty="0">
                <a:latin typeface="Arial"/>
                <a:cs typeface="Arial"/>
              </a:rPr>
              <a:t>объединений </a:t>
            </a:r>
            <a:r>
              <a:rPr sz="1200" b="1" spc="-10" dirty="0">
                <a:latin typeface="Arial"/>
                <a:cs typeface="Arial"/>
              </a:rPr>
              <a:t>экологической направленности </a:t>
            </a:r>
            <a:r>
              <a:rPr sz="1200" b="1" spc="-5" dirty="0">
                <a:latin typeface="Arial"/>
                <a:cs typeface="Arial"/>
              </a:rPr>
              <a:t>Ханты-Мансийского </a:t>
            </a:r>
            <a:r>
              <a:rPr sz="1200" b="1" spc="-15" dirty="0">
                <a:latin typeface="Arial"/>
                <a:cs typeface="Arial"/>
              </a:rPr>
              <a:t>автономного </a:t>
            </a:r>
            <a:r>
              <a:rPr sz="1200" b="1" spc="-10" dirty="0">
                <a:latin typeface="Arial"/>
                <a:cs typeface="Arial"/>
              </a:rPr>
              <a:t>округа </a:t>
            </a:r>
            <a:r>
              <a:rPr sz="1200" b="1" dirty="0">
                <a:latin typeface="Arial"/>
                <a:cs typeface="Arial"/>
              </a:rPr>
              <a:t>-  Югры и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Р</a:t>
            </a:r>
            <a:r>
              <a:rPr sz="1400" b="1" spc="-10" dirty="0">
                <a:latin typeface="Arial"/>
                <a:cs typeface="Arial"/>
              </a:rPr>
              <a:t>Ф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9768" y="627887"/>
            <a:ext cx="8150859" cy="4847590"/>
            <a:chOff x="429768" y="627887"/>
            <a:chExt cx="8150859" cy="4847590"/>
          </a:xfrm>
        </p:grpSpPr>
        <p:sp>
          <p:nvSpPr>
            <p:cNvPr id="4" name="object 4"/>
            <p:cNvSpPr/>
            <p:nvPr/>
          </p:nvSpPr>
          <p:spPr>
            <a:xfrm>
              <a:off x="6071615" y="627887"/>
              <a:ext cx="2508504" cy="25938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69735" y="826007"/>
              <a:ext cx="1926336" cy="20116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19656" y="3176015"/>
              <a:ext cx="5218938" cy="22989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9768" y="771143"/>
              <a:ext cx="2346198" cy="22059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4839" y="966215"/>
              <a:ext cx="1962912" cy="18227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36519" y="713231"/>
              <a:ext cx="3213354" cy="20764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6991"/>
            <a:ext cx="960882" cy="1021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9391" y="630936"/>
            <a:ext cx="8464550" cy="4423410"/>
            <a:chOff x="469391" y="630936"/>
            <a:chExt cx="8464550" cy="4423410"/>
          </a:xfrm>
        </p:grpSpPr>
        <p:sp>
          <p:nvSpPr>
            <p:cNvPr id="4" name="object 4"/>
            <p:cNvSpPr/>
            <p:nvPr/>
          </p:nvSpPr>
          <p:spPr>
            <a:xfrm>
              <a:off x="2993136" y="630936"/>
              <a:ext cx="3227832" cy="24444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91256" y="829056"/>
              <a:ext cx="2645664" cy="18623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23031" y="2779775"/>
              <a:ext cx="5087874" cy="22745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9391" y="832104"/>
              <a:ext cx="2874263" cy="2243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7511" y="1030224"/>
              <a:ext cx="2292096" cy="16611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64936" y="740664"/>
              <a:ext cx="2968752" cy="23347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63056" y="938784"/>
              <a:ext cx="2386583" cy="17526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7166" y="3363214"/>
            <a:ext cx="2093595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latin typeface="Arial"/>
                <a:cs typeface="Arial"/>
              </a:rPr>
              <a:t>Организация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latin typeface="Arial"/>
                <a:cs typeface="Arial"/>
              </a:rPr>
              <a:t>предметно-развивающей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15" dirty="0">
                <a:latin typeface="Arial"/>
                <a:cs typeface="Arial"/>
              </a:rPr>
              <a:t>среды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ДОО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2491" y="631952"/>
            <a:ext cx="6797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990033"/>
                </a:solidFill>
                <a:latin typeface="Arial Black"/>
                <a:cs typeface="Arial Black"/>
              </a:rPr>
              <a:t>Проект </a:t>
            </a:r>
            <a:r>
              <a:rPr sz="1200" spc="-10" dirty="0">
                <a:solidFill>
                  <a:srgbClr val="990033"/>
                </a:solidFill>
                <a:latin typeface="Arial Black"/>
                <a:cs typeface="Arial Black"/>
              </a:rPr>
              <a:t>как стратегический </a:t>
            </a:r>
            <a:r>
              <a:rPr sz="1200" spc="-5" dirty="0">
                <a:solidFill>
                  <a:srgbClr val="990033"/>
                </a:solidFill>
                <a:latin typeface="Arial Black"/>
                <a:cs typeface="Arial Black"/>
              </a:rPr>
              <a:t>инструмент </a:t>
            </a:r>
            <a:r>
              <a:rPr sz="1200" spc="-10" dirty="0">
                <a:solidFill>
                  <a:srgbClr val="990033"/>
                </a:solidFill>
                <a:latin typeface="Arial Black"/>
                <a:cs typeface="Arial Black"/>
              </a:rPr>
              <a:t>повышения качества экологического  дополнительного</a:t>
            </a:r>
            <a:r>
              <a:rPr sz="1200" spc="45" dirty="0">
                <a:solidFill>
                  <a:srgbClr val="990033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990033"/>
                </a:solidFill>
                <a:latin typeface="Arial Black"/>
                <a:cs typeface="Arial Black"/>
              </a:rPr>
              <a:t>образования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4355" y="643254"/>
            <a:ext cx="570865" cy="502920"/>
            <a:chOff x="494355" y="643254"/>
            <a:chExt cx="570865" cy="502920"/>
          </a:xfrm>
        </p:grpSpPr>
        <p:sp>
          <p:nvSpPr>
            <p:cNvPr id="4" name="object 4"/>
            <p:cNvSpPr/>
            <p:nvPr/>
          </p:nvSpPr>
          <p:spPr>
            <a:xfrm>
              <a:off x="535806" y="676802"/>
              <a:ext cx="273050" cy="458470"/>
            </a:xfrm>
            <a:custGeom>
              <a:avLst/>
              <a:gdLst/>
              <a:ahLst/>
              <a:cxnLst/>
              <a:rect l="l" t="t" r="r" b="b"/>
              <a:pathLst>
                <a:path w="273050" h="458469">
                  <a:moveTo>
                    <a:pt x="272804" y="0"/>
                  </a:moveTo>
                  <a:lnTo>
                    <a:pt x="142315" y="157558"/>
                  </a:lnTo>
                  <a:lnTo>
                    <a:pt x="0" y="157558"/>
                  </a:lnTo>
                  <a:lnTo>
                    <a:pt x="0" y="300798"/>
                  </a:lnTo>
                  <a:lnTo>
                    <a:pt x="142315" y="300798"/>
                  </a:lnTo>
                  <a:lnTo>
                    <a:pt x="272804" y="458380"/>
                  </a:lnTo>
                  <a:lnTo>
                    <a:pt x="272804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6708" y="645607"/>
              <a:ext cx="273050" cy="458470"/>
            </a:xfrm>
            <a:custGeom>
              <a:avLst/>
              <a:gdLst/>
              <a:ahLst/>
              <a:cxnLst/>
              <a:rect l="l" t="t" r="r" b="b"/>
              <a:pathLst>
                <a:path w="273050" h="458469">
                  <a:moveTo>
                    <a:pt x="272804" y="0"/>
                  </a:moveTo>
                  <a:lnTo>
                    <a:pt x="142315" y="157558"/>
                  </a:lnTo>
                  <a:lnTo>
                    <a:pt x="0" y="157558"/>
                  </a:lnTo>
                  <a:lnTo>
                    <a:pt x="0" y="300798"/>
                  </a:lnTo>
                  <a:lnTo>
                    <a:pt x="142315" y="300798"/>
                  </a:lnTo>
                  <a:lnTo>
                    <a:pt x="272804" y="458380"/>
                  </a:lnTo>
                  <a:lnTo>
                    <a:pt x="272804" y="0"/>
                  </a:lnTo>
                  <a:close/>
                </a:path>
              </a:pathLst>
            </a:custGeom>
            <a:solidFill>
              <a:srgbClr val="FFB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4049" y="694702"/>
              <a:ext cx="210820" cy="451484"/>
            </a:xfrm>
            <a:custGeom>
              <a:avLst/>
              <a:gdLst/>
              <a:ahLst/>
              <a:cxnLst/>
              <a:rect l="l" t="t" r="r" b="b"/>
              <a:pathLst>
                <a:path w="210819" h="451484">
                  <a:moveTo>
                    <a:pt x="28676" y="210096"/>
                  </a:moveTo>
                  <a:lnTo>
                    <a:pt x="27698" y="185026"/>
                  </a:lnTo>
                  <a:lnTo>
                    <a:pt x="25717" y="165925"/>
                  </a:lnTo>
                  <a:lnTo>
                    <a:pt x="19773" y="145618"/>
                  </a:lnTo>
                  <a:lnTo>
                    <a:pt x="13855" y="127723"/>
                  </a:lnTo>
                  <a:lnTo>
                    <a:pt x="0" y="139661"/>
                  </a:lnTo>
                  <a:lnTo>
                    <a:pt x="5943" y="153987"/>
                  </a:lnTo>
                  <a:lnTo>
                    <a:pt x="8902" y="168300"/>
                  </a:lnTo>
                  <a:lnTo>
                    <a:pt x="10883" y="185026"/>
                  </a:lnTo>
                  <a:lnTo>
                    <a:pt x="13855" y="201739"/>
                  </a:lnTo>
                  <a:lnTo>
                    <a:pt x="12852" y="218452"/>
                  </a:lnTo>
                  <a:lnTo>
                    <a:pt x="10883" y="237540"/>
                  </a:lnTo>
                  <a:lnTo>
                    <a:pt x="6921" y="261416"/>
                  </a:lnTo>
                  <a:lnTo>
                    <a:pt x="1003" y="282905"/>
                  </a:lnTo>
                  <a:lnTo>
                    <a:pt x="13855" y="297218"/>
                  </a:lnTo>
                  <a:lnTo>
                    <a:pt x="16814" y="287693"/>
                  </a:lnTo>
                  <a:lnTo>
                    <a:pt x="19773" y="273354"/>
                  </a:lnTo>
                  <a:lnTo>
                    <a:pt x="23736" y="257835"/>
                  </a:lnTo>
                  <a:lnTo>
                    <a:pt x="26695" y="242328"/>
                  </a:lnTo>
                  <a:lnTo>
                    <a:pt x="28676" y="229196"/>
                  </a:lnTo>
                  <a:lnTo>
                    <a:pt x="28676" y="210096"/>
                  </a:lnTo>
                  <a:close/>
                </a:path>
                <a:path w="210819" h="451484">
                  <a:moveTo>
                    <a:pt x="112674" y="242328"/>
                  </a:moveTo>
                  <a:lnTo>
                    <a:pt x="111696" y="193395"/>
                  </a:lnTo>
                  <a:lnTo>
                    <a:pt x="100838" y="125349"/>
                  </a:lnTo>
                  <a:lnTo>
                    <a:pt x="82067" y="68046"/>
                  </a:lnTo>
                  <a:lnTo>
                    <a:pt x="69215" y="79984"/>
                  </a:lnTo>
                  <a:lnTo>
                    <a:pt x="78105" y="105054"/>
                  </a:lnTo>
                  <a:lnTo>
                    <a:pt x="83045" y="125349"/>
                  </a:lnTo>
                  <a:lnTo>
                    <a:pt x="89954" y="155168"/>
                  </a:lnTo>
                  <a:lnTo>
                    <a:pt x="93916" y="190982"/>
                  </a:lnTo>
                  <a:lnTo>
                    <a:pt x="93916" y="242328"/>
                  </a:lnTo>
                  <a:lnTo>
                    <a:pt x="91935" y="267398"/>
                  </a:lnTo>
                  <a:lnTo>
                    <a:pt x="85013" y="298437"/>
                  </a:lnTo>
                  <a:lnTo>
                    <a:pt x="68211" y="352145"/>
                  </a:lnTo>
                  <a:lnTo>
                    <a:pt x="81064" y="365277"/>
                  </a:lnTo>
                  <a:lnTo>
                    <a:pt x="91935" y="335445"/>
                  </a:lnTo>
                  <a:lnTo>
                    <a:pt x="100838" y="311569"/>
                  </a:lnTo>
                  <a:lnTo>
                    <a:pt x="106768" y="278142"/>
                  </a:lnTo>
                  <a:lnTo>
                    <a:pt x="112674" y="242328"/>
                  </a:lnTo>
                  <a:close/>
                </a:path>
                <a:path w="210819" h="451484">
                  <a:moveTo>
                    <a:pt x="210794" y="186829"/>
                  </a:moveTo>
                  <a:lnTo>
                    <a:pt x="203631" y="138176"/>
                  </a:lnTo>
                  <a:lnTo>
                    <a:pt x="190779" y="83553"/>
                  </a:lnTo>
                  <a:lnTo>
                    <a:pt x="175221" y="37909"/>
                  </a:lnTo>
                  <a:lnTo>
                    <a:pt x="156171" y="0"/>
                  </a:lnTo>
                  <a:lnTo>
                    <a:pt x="143319" y="11938"/>
                  </a:lnTo>
                  <a:lnTo>
                    <a:pt x="156171" y="42976"/>
                  </a:lnTo>
                  <a:lnTo>
                    <a:pt x="171983" y="82359"/>
                  </a:lnTo>
                  <a:lnTo>
                    <a:pt x="185839" y="142659"/>
                  </a:lnTo>
                  <a:lnTo>
                    <a:pt x="191757" y="188607"/>
                  </a:lnTo>
                  <a:lnTo>
                    <a:pt x="189801" y="249478"/>
                  </a:lnTo>
                  <a:lnTo>
                    <a:pt x="181876" y="319913"/>
                  </a:lnTo>
                  <a:lnTo>
                    <a:pt x="168059" y="380796"/>
                  </a:lnTo>
                  <a:lnTo>
                    <a:pt x="143319" y="440486"/>
                  </a:lnTo>
                  <a:lnTo>
                    <a:pt x="156171" y="451231"/>
                  </a:lnTo>
                  <a:lnTo>
                    <a:pt x="185839" y="379590"/>
                  </a:lnTo>
                  <a:lnTo>
                    <a:pt x="200164" y="327380"/>
                  </a:lnTo>
                  <a:lnTo>
                    <a:pt x="209575" y="248589"/>
                  </a:lnTo>
                  <a:lnTo>
                    <a:pt x="210794" y="18682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4959" y="663511"/>
              <a:ext cx="210820" cy="451484"/>
            </a:xfrm>
            <a:custGeom>
              <a:avLst/>
              <a:gdLst/>
              <a:ahLst/>
              <a:cxnLst/>
              <a:rect l="l" t="t" r="r" b="b"/>
              <a:pathLst>
                <a:path w="210819" h="451484">
                  <a:moveTo>
                    <a:pt x="28663" y="210096"/>
                  </a:moveTo>
                  <a:lnTo>
                    <a:pt x="27686" y="185026"/>
                  </a:lnTo>
                  <a:lnTo>
                    <a:pt x="25704" y="165912"/>
                  </a:lnTo>
                  <a:lnTo>
                    <a:pt x="19773" y="145618"/>
                  </a:lnTo>
                  <a:lnTo>
                    <a:pt x="13855" y="127723"/>
                  </a:lnTo>
                  <a:lnTo>
                    <a:pt x="0" y="139661"/>
                  </a:lnTo>
                  <a:lnTo>
                    <a:pt x="5930" y="153974"/>
                  </a:lnTo>
                  <a:lnTo>
                    <a:pt x="8890" y="168300"/>
                  </a:lnTo>
                  <a:lnTo>
                    <a:pt x="10871" y="185026"/>
                  </a:lnTo>
                  <a:lnTo>
                    <a:pt x="13855" y="201726"/>
                  </a:lnTo>
                  <a:lnTo>
                    <a:pt x="12852" y="218452"/>
                  </a:lnTo>
                  <a:lnTo>
                    <a:pt x="10871" y="237540"/>
                  </a:lnTo>
                  <a:lnTo>
                    <a:pt x="6908" y="261416"/>
                  </a:lnTo>
                  <a:lnTo>
                    <a:pt x="1003" y="282905"/>
                  </a:lnTo>
                  <a:lnTo>
                    <a:pt x="13855" y="297218"/>
                  </a:lnTo>
                  <a:lnTo>
                    <a:pt x="16814" y="287693"/>
                  </a:lnTo>
                  <a:lnTo>
                    <a:pt x="19773" y="273354"/>
                  </a:lnTo>
                  <a:lnTo>
                    <a:pt x="23723" y="257835"/>
                  </a:lnTo>
                  <a:lnTo>
                    <a:pt x="26682" y="242328"/>
                  </a:lnTo>
                  <a:lnTo>
                    <a:pt x="28663" y="229196"/>
                  </a:lnTo>
                  <a:lnTo>
                    <a:pt x="28663" y="210096"/>
                  </a:lnTo>
                  <a:close/>
                </a:path>
                <a:path w="210819" h="451484">
                  <a:moveTo>
                    <a:pt x="112674" y="242328"/>
                  </a:moveTo>
                  <a:lnTo>
                    <a:pt x="111696" y="193382"/>
                  </a:lnTo>
                  <a:lnTo>
                    <a:pt x="100825" y="125336"/>
                  </a:lnTo>
                  <a:lnTo>
                    <a:pt x="82054" y="68046"/>
                  </a:lnTo>
                  <a:lnTo>
                    <a:pt x="69202" y="79984"/>
                  </a:lnTo>
                  <a:lnTo>
                    <a:pt x="78092" y="105041"/>
                  </a:lnTo>
                  <a:lnTo>
                    <a:pt x="83032" y="125336"/>
                  </a:lnTo>
                  <a:lnTo>
                    <a:pt x="89954" y="155168"/>
                  </a:lnTo>
                  <a:lnTo>
                    <a:pt x="93903" y="190982"/>
                  </a:lnTo>
                  <a:lnTo>
                    <a:pt x="93903" y="242328"/>
                  </a:lnTo>
                  <a:lnTo>
                    <a:pt x="91922" y="267385"/>
                  </a:lnTo>
                  <a:lnTo>
                    <a:pt x="85013" y="298437"/>
                  </a:lnTo>
                  <a:lnTo>
                    <a:pt x="68199" y="352145"/>
                  </a:lnTo>
                  <a:lnTo>
                    <a:pt x="81051" y="365264"/>
                  </a:lnTo>
                  <a:lnTo>
                    <a:pt x="91922" y="335432"/>
                  </a:lnTo>
                  <a:lnTo>
                    <a:pt x="100825" y="311569"/>
                  </a:lnTo>
                  <a:lnTo>
                    <a:pt x="106756" y="278130"/>
                  </a:lnTo>
                  <a:lnTo>
                    <a:pt x="112674" y="242328"/>
                  </a:lnTo>
                  <a:close/>
                </a:path>
                <a:path w="210819" h="451484">
                  <a:moveTo>
                    <a:pt x="210781" y="186829"/>
                  </a:moveTo>
                  <a:lnTo>
                    <a:pt x="203631" y="138163"/>
                  </a:lnTo>
                  <a:lnTo>
                    <a:pt x="190766" y="83553"/>
                  </a:lnTo>
                  <a:lnTo>
                    <a:pt x="175209" y="37909"/>
                  </a:lnTo>
                  <a:lnTo>
                    <a:pt x="156171" y="0"/>
                  </a:lnTo>
                  <a:lnTo>
                    <a:pt x="143319" y="11925"/>
                  </a:lnTo>
                  <a:lnTo>
                    <a:pt x="156171" y="42976"/>
                  </a:lnTo>
                  <a:lnTo>
                    <a:pt x="171970" y="82359"/>
                  </a:lnTo>
                  <a:lnTo>
                    <a:pt x="185839" y="142646"/>
                  </a:lnTo>
                  <a:lnTo>
                    <a:pt x="191744" y="188607"/>
                  </a:lnTo>
                  <a:lnTo>
                    <a:pt x="189788" y="249478"/>
                  </a:lnTo>
                  <a:lnTo>
                    <a:pt x="181876" y="319900"/>
                  </a:lnTo>
                  <a:lnTo>
                    <a:pt x="168046" y="380796"/>
                  </a:lnTo>
                  <a:lnTo>
                    <a:pt x="143319" y="440486"/>
                  </a:lnTo>
                  <a:lnTo>
                    <a:pt x="156171" y="451231"/>
                  </a:lnTo>
                  <a:lnTo>
                    <a:pt x="185839" y="379590"/>
                  </a:lnTo>
                  <a:lnTo>
                    <a:pt x="200152" y="327380"/>
                  </a:lnTo>
                  <a:lnTo>
                    <a:pt x="209562" y="248589"/>
                  </a:lnTo>
                  <a:lnTo>
                    <a:pt x="210781" y="186829"/>
                  </a:lnTo>
                  <a:close/>
                </a:path>
              </a:pathLst>
            </a:custGeom>
            <a:solidFill>
              <a:srgbClr val="FFB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6708" y="645607"/>
              <a:ext cx="529590" cy="469265"/>
            </a:xfrm>
            <a:custGeom>
              <a:avLst/>
              <a:gdLst/>
              <a:ahLst/>
              <a:cxnLst/>
              <a:rect l="l" t="t" r="r" b="b"/>
              <a:pathLst>
                <a:path w="529590" h="469265">
                  <a:moveTo>
                    <a:pt x="0" y="157558"/>
                  </a:moveTo>
                  <a:lnTo>
                    <a:pt x="142315" y="157558"/>
                  </a:lnTo>
                  <a:lnTo>
                    <a:pt x="272804" y="0"/>
                  </a:lnTo>
                  <a:lnTo>
                    <a:pt x="272804" y="458380"/>
                  </a:lnTo>
                  <a:lnTo>
                    <a:pt x="142315" y="300798"/>
                  </a:lnTo>
                  <a:lnTo>
                    <a:pt x="0" y="300798"/>
                  </a:lnTo>
                  <a:lnTo>
                    <a:pt x="0" y="157558"/>
                  </a:lnTo>
                  <a:close/>
                </a:path>
                <a:path w="529590" h="469265">
                  <a:moveTo>
                    <a:pt x="318255" y="157558"/>
                  </a:moveTo>
                  <a:lnTo>
                    <a:pt x="345943" y="202922"/>
                  </a:lnTo>
                  <a:lnTo>
                    <a:pt x="346921" y="227988"/>
                  </a:lnTo>
                  <a:lnTo>
                    <a:pt x="346921" y="247095"/>
                  </a:lnTo>
                  <a:lnTo>
                    <a:pt x="344940" y="260223"/>
                  </a:lnTo>
                  <a:lnTo>
                    <a:pt x="341981" y="275733"/>
                  </a:lnTo>
                  <a:lnTo>
                    <a:pt x="338026" y="291247"/>
                  </a:lnTo>
                  <a:lnTo>
                    <a:pt x="335067" y="305587"/>
                  </a:lnTo>
                  <a:lnTo>
                    <a:pt x="332109" y="315117"/>
                  </a:lnTo>
                  <a:lnTo>
                    <a:pt x="319259" y="300798"/>
                  </a:lnTo>
                  <a:lnTo>
                    <a:pt x="325169" y="279310"/>
                  </a:lnTo>
                  <a:lnTo>
                    <a:pt x="329131" y="255435"/>
                  </a:lnTo>
                  <a:lnTo>
                    <a:pt x="331105" y="236348"/>
                  </a:lnTo>
                  <a:lnTo>
                    <a:pt x="332109" y="219627"/>
                  </a:lnTo>
                  <a:lnTo>
                    <a:pt x="329131" y="202922"/>
                  </a:lnTo>
                  <a:lnTo>
                    <a:pt x="327150" y="186196"/>
                  </a:lnTo>
                  <a:lnTo>
                    <a:pt x="324192" y="171877"/>
                  </a:lnTo>
                  <a:lnTo>
                    <a:pt x="318255" y="157558"/>
                  </a:lnTo>
                  <a:close/>
                </a:path>
                <a:path w="529590" h="469265">
                  <a:moveTo>
                    <a:pt x="400309" y="85938"/>
                  </a:moveTo>
                  <a:lnTo>
                    <a:pt x="419082" y="143240"/>
                  </a:lnTo>
                  <a:lnTo>
                    <a:pt x="426999" y="187413"/>
                  </a:lnTo>
                  <a:lnTo>
                    <a:pt x="430929" y="260223"/>
                  </a:lnTo>
                  <a:lnTo>
                    <a:pt x="425018" y="296031"/>
                  </a:lnTo>
                  <a:lnTo>
                    <a:pt x="419082" y="329462"/>
                  </a:lnTo>
                  <a:lnTo>
                    <a:pt x="410181" y="353332"/>
                  </a:lnTo>
                  <a:lnTo>
                    <a:pt x="399312" y="383165"/>
                  </a:lnTo>
                  <a:lnTo>
                    <a:pt x="386455" y="370037"/>
                  </a:lnTo>
                  <a:lnTo>
                    <a:pt x="403267" y="316334"/>
                  </a:lnTo>
                  <a:lnTo>
                    <a:pt x="410181" y="285289"/>
                  </a:lnTo>
                  <a:lnTo>
                    <a:pt x="412162" y="260223"/>
                  </a:lnTo>
                  <a:lnTo>
                    <a:pt x="412162" y="208880"/>
                  </a:lnTo>
                  <a:lnTo>
                    <a:pt x="408206" y="173068"/>
                  </a:lnTo>
                  <a:lnTo>
                    <a:pt x="401286" y="143240"/>
                  </a:lnTo>
                  <a:lnTo>
                    <a:pt x="396353" y="122942"/>
                  </a:lnTo>
                  <a:lnTo>
                    <a:pt x="387458" y="97876"/>
                  </a:lnTo>
                  <a:lnTo>
                    <a:pt x="400309" y="85938"/>
                  </a:lnTo>
                  <a:close/>
                </a:path>
                <a:path w="529590" h="469265">
                  <a:moveTo>
                    <a:pt x="461575" y="29828"/>
                  </a:moveTo>
                  <a:lnTo>
                    <a:pt x="493465" y="55803"/>
                  </a:lnTo>
                  <a:lnTo>
                    <a:pt x="509026" y="101448"/>
                  </a:lnTo>
                  <a:lnTo>
                    <a:pt x="521883" y="156066"/>
                  </a:lnTo>
                  <a:lnTo>
                    <a:pt x="529044" y="204721"/>
                  </a:lnTo>
                  <a:lnTo>
                    <a:pt x="527819" y="266483"/>
                  </a:lnTo>
                  <a:lnTo>
                    <a:pt x="518410" y="345273"/>
                  </a:lnTo>
                  <a:lnTo>
                    <a:pt x="504094" y="397484"/>
                  </a:lnTo>
                  <a:lnTo>
                    <a:pt x="474425" y="469126"/>
                  </a:lnTo>
                  <a:lnTo>
                    <a:pt x="461575" y="458380"/>
                  </a:lnTo>
                  <a:lnTo>
                    <a:pt x="486304" y="398696"/>
                  </a:lnTo>
                  <a:lnTo>
                    <a:pt x="500132" y="337802"/>
                  </a:lnTo>
                  <a:lnTo>
                    <a:pt x="508049" y="267372"/>
                  </a:lnTo>
                  <a:lnTo>
                    <a:pt x="510004" y="206499"/>
                  </a:lnTo>
                  <a:lnTo>
                    <a:pt x="504094" y="160548"/>
                  </a:lnTo>
                  <a:lnTo>
                    <a:pt x="490233" y="100257"/>
                  </a:lnTo>
                  <a:lnTo>
                    <a:pt x="474425" y="60873"/>
                  </a:lnTo>
                  <a:lnTo>
                    <a:pt x="461575" y="29828"/>
                  </a:lnTo>
                  <a:close/>
                </a:path>
              </a:pathLst>
            </a:custGeom>
            <a:ln w="43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00221" y="4713528"/>
            <a:ext cx="2687955" cy="48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Внедрение учебно-методического </a:t>
            </a:r>
            <a:r>
              <a:rPr sz="1000" dirty="0">
                <a:latin typeface="Arial"/>
                <a:cs typeface="Arial"/>
              </a:rPr>
              <a:t>комплекта  (УМК) </a:t>
            </a:r>
            <a:r>
              <a:rPr sz="1000" spc="-5" dirty="0">
                <a:latin typeface="Arial"/>
                <a:cs typeface="Arial"/>
              </a:rPr>
              <a:t>«Социально-эмоциональное </a:t>
            </a:r>
            <a:r>
              <a:rPr sz="1000" spc="-10" dirty="0">
                <a:latin typeface="Arial"/>
                <a:cs typeface="Arial"/>
              </a:rPr>
              <a:t>развитие  </a:t>
            </a:r>
            <a:r>
              <a:rPr sz="1000" spc="-5" dirty="0">
                <a:latin typeface="Arial"/>
                <a:cs typeface="Arial"/>
              </a:rPr>
              <a:t>детей» </a:t>
            </a:r>
            <a:r>
              <a:rPr sz="1000" spc="10" dirty="0">
                <a:latin typeface="Arial"/>
                <a:cs typeface="Arial"/>
              </a:rPr>
              <a:t>для </a:t>
            </a:r>
            <a:r>
              <a:rPr sz="1000" dirty="0">
                <a:latin typeface="Arial"/>
                <a:cs typeface="Arial"/>
              </a:rPr>
              <a:t>детей 5-7 лет в </a:t>
            </a:r>
            <a:r>
              <a:rPr sz="1000" spc="5" dirty="0">
                <a:latin typeface="Arial"/>
                <a:cs typeface="Arial"/>
              </a:rPr>
              <a:t>ООП</a:t>
            </a:r>
            <a:r>
              <a:rPr sz="1000" spc="-1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ДОО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98704" y="947927"/>
            <a:ext cx="5577840" cy="4474210"/>
            <a:chOff x="298704" y="947927"/>
            <a:chExt cx="5577840" cy="4474210"/>
          </a:xfrm>
        </p:grpSpPr>
        <p:sp>
          <p:nvSpPr>
            <p:cNvPr id="11" name="object 11"/>
            <p:cNvSpPr/>
            <p:nvPr/>
          </p:nvSpPr>
          <p:spPr>
            <a:xfrm>
              <a:off x="3368039" y="1069847"/>
              <a:ext cx="2508504" cy="35326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9184" y="947927"/>
              <a:ext cx="3215640" cy="25298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7304" y="1146047"/>
              <a:ext cx="2633472" cy="19476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8704" y="3060204"/>
              <a:ext cx="3050285" cy="23614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3776" y="3255263"/>
              <a:ext cx="2667000" cy="19781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934455" y="783318"/>
            <a:ext cx="3069590" cy="4810125"/>
            <a:chOff x="5934455" y="783318"/>
            <a:chExt cx="3069590" cy="4810125"/>
          </a:xfrm>
        </p:grpSpPr>
        <p:sp>
          <p:nvSpPr>
            <p:cNvPr id="17" name="object 17"/>
            <p:cNvSpPr/>
            <p:nvPr/>
          </p:nvSpPr>
          <p:spPr>
            <a:xfrm>
              <a:off x="5934455" y="783318"/>
              <a:ext cx="3069336" cy="48097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32575" y="981456"/>
              <a:ext cx="2487168" cy="42275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6626" y="638550"/>
            <a:ext cx="8107045" cy="4868545"/>
            <a:chOff x="516626" y="638550"/>
            <a:chExt cx="8107045" cy="4868545"/>
          </a:xfrm>
        </p:grpSpPr>
        <p:sp>
          <p:nvSpPr>
            <p:cNvPr id="3" name="object 3"/>
            <p:cNvSpPr/>
            <p:nvPr/>
          </p:nvSpPr>
          <p:spPr>
            <a:xfrm>
              <a:off x="516626" y="638550"/>
              <a:ext cx="1040149" cy="48684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44296" y="780262"/>
              <a:ext cx="7779258" cy="5677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3555" y="887425"/>
            <a:ext cx="39211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</a:rPr>
              <a:t>ДОО </a:t>
            </a:r>
            <a:r>
              <a:rPr sz="1800" spc="-5" dirty="0">
                <a:solidFill>
                  <a:srgbClr val="FFFFFF"/>
                </a:solidFill>
              </a:rPr>
              <a:t>посещает </a:t>
            </a:r>
            <a:r>
              <a:rPr sz="1800" dirty="0">
                <a:solidFill>
                  <a:srgbClr val="FFFFFF"/>
                </a:solidFill>
              </a:rPr>
              <a:t>608</a:t>
            </a:r>
            <a:r>
              <a:rPr sz="1800" spc="-60" dirty="0">
                <a:solidFill>
                  <a:srgbClr val="FFFFFF"/>
                </a:solidFill>
              </a:rPr>
              <a:t> </a:t>
            </a:r>
            <a:r>
              <a:rPr sz="1800" spc="-15" dirty="0">
                <a:solidFill>
                  <a:srgbClr val="FFFFFF"/>
                </a:solidFill>
              </a:rPr>
              <a:t>воспитанников</a:t>
            </a:r>
            <a:endParaRPr sz="1800"/>
          </a:p>
        </p:txBody>
      </p:sp>
      <p:grpSp>
        <p:nvGrpSpPr>
          <p:cNvPr id="6" name="object 6"/>
          <p:cNvGrpSpPr/>
          <p:nvPr/>
        </p:nvGrpSpPr>
        <p:grpSpPr>
          <a:xfrm>
            <a:off x="512063" y="716254"/>
            <a:ext cx="8111490" cy="1437005"/>
            <a:chOff x="512063" y="716254"/>
            <a:chExt cx="8111490" cy="1437005"/>
          </a:xfrm>
        </p:grpSpPr>
        <p:sp>
          <p:nvSpPr>
            <p:cNvPr id="7" name="object 7"/>
            <p:cNvSpPr/>
            <p:nvPr/>
          </p:nvSpPr>
          <p:spPr>
            <a:xfrm>
              <a:off x="512063" y="716254"/>
              <a:ext cx="695705" cy="6957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3208" y="1584934"/>
              <a:ext cx="7340346" cy="5677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14626" y="1674952"/>
            <a:ext cx="326390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500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семей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воспитанников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44296" y="1520926"/>
            <a:ext cx="7779384" cy="3847465"/>
            <a:chOff x="844296" y="1520926"/>
            <a:chExt cx="7779384" cy="3847465"/>
          </a:xfrm>
        </p:grpSpPr>
        <p:sp>
          <p:nvSpPr>
            <p:cNvPr id="11" name="object 11"/>
            <p:cNvSpPr/>
            <p:nvPr/>
          </p:nvSpPr>
          <p:spPr>
            <a:xfrm>
              <a:off x="950976" y="1520926"/>
              <a:ext cx="695706" cy="6957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11224" y="3877056"/>
              <a:ext cx="7163561" cy="8237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55192" y="2325598"/>
              <a:ext cx="695731" cy="6957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27854" y="2189947"/>
              <a:ext cx="6694181" cy="8542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5192" y="3127248"/>
              <a:ext cx="695731" cy="6957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63848" y="3159221"/>
              <a:ext cx="6715513" cy="55860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0976" y="3931919"/>
              <a:ext cx="695706" cy="69570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4296" y="4800600"/>
              <a:ext cx="7779258" cy="56769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273555" y="2341575"/>
            <a:ext cx="7240905" cy="29108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092835" marR="12700">
              <a:lnSpc>
                <a:spcPts val="1250"/>
              </a:lnSpc>
              <a:spcBef>
                <a:spcPts val="3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25 групповых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помещений,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2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спортивных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зала,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2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музыкальных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зала,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зимний 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сад, 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игровой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центр «Моя безопасность»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Практико-познавательный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центр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«Школа 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познавательных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наук»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Arial"/>
              <a:cs typeface="Arial"/>
            </a:endParaRPr>
          </a:p>
          <a:p>
            <a:pPr marL="1029969" marR="814705">
              <a:lnSpc>
                <a:spcPts val="166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140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сотрудников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(60 квалифицированных педагогов,  специалистов)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 marL="580390" marR="5080">
              <a:lnSpc>
                <a:spcPts val="1250"/>
              </a:lnSpc>
              <a:spcBef>
                <a:spcPts val="1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Финансирование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оснащенность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учреждения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(игровое и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методическое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оборудование, 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в наличии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мобильный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компьютерный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класс,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видеотехника,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интерактивное</a:t>
            </a:r>
            <a:endParaRPr sz="1200">
              <a:latin typeface="Arial"/>
              <a:cs typeface="Arial"/>
            </a:endParaRPr>
          </a:p>
          <a:p>
            <a:pPr marL="580390">
              <a:lnSpc>
                <a:spcPts val="1235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оборудование)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ts val="1345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Материальная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база для : развития игровой,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исследовательской, проектной,</a:t>
            </a:r>
            <a:r>
              <a:rPr sz="1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познавательной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5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деятельности,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поддержки индивидуальности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инициативы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2063" y="4736591"/>
            <a:ext cx="695705" cy="6957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68" y="472440"/>
            <a:ext cx="9137650" cy="5240655"/>
            <a:chOff x="4568" y="472440"/>
            <a:chExt cx="9137650" cy="5240655"/>
          </a:xfrm>
        </p:grpSpPr>
        <p:sp>
          <p:nvSpPr>
            <p:cNvPr id="3" name="object 3"/>
            <p:cNvSpPr/>
            <p:nvPr/>
          </p:nvSpPr>
          <p:spPr>
            <a:xfrm>
              <a:off x="4568" y="3037327"/>
              <a:ext cx="4472185" cy="24940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56175" y="3096768"/>
              <a:ext cx="4685537" cy="261594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1164" y="1772403"/>
              <a:ext cx="6224784" cy="125960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5072" y="505968"/>
              <a:ext cx="4047744" cy="25298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14800" y="472440"/>
              <a:ext cx="4776978" cy="26281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8739" y="50114"/>
            <a:ext cx="843343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Arial Black"/>
                <a:cs typeface="Arial Black"/>
              </a:rPr>
              <a:t>ПРОДУКТ </a:t>
            </a:r>
            <a:r>
              <a:rPr sz="1400" b="1" spc="-10" dirty="0">
                <a:latin typeface="Calibri"/>
                <a:cs typeface="Calibri"/>
              </a:rPr>
              <a:t>совместной деятельности: тематическая площадка </a:t>
            </a:r>
            <a:r>
              <a:rPr sz="1400" b="1" spc="-15" dirty="0">
                <a:latin typeface="Calibri"/>
                <a:cs typeface="Calibri"/>
              </a:rPr>
              <a:t>Экодром </a:t>
            </a:r>
            <a:r>
              <a:rPr sz="1400" b="1" spc="-10" dirty="0">
                <a:latin typeface="Calibri"/>
                <a:cs typeface="Calibri"/>
              </a:rPr>
              <a:t>«ЮНИОР», «Белая </a:t>
            </a:r>
            <a:r>
              <a:rPr sz="1400" b="1" spc="-5" dirty="0">
                <a:latin typeface="Calibri"/>
                <a:cs typeface="Calibri"/>
              </a:rPr>
              <a:t>птица</a:t>
            </a:r>
            <a:r>
              <a:rPr sz="1400" b="1" spc="29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счастья»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4098" y="5317947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1" y="419096"/>
            <a:ext cx="5636515" cy="3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56515"/>
            <a:ext cx="82149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ПРОДУКТ </a:t>
            </a:r>
            <a:r>
              <a:rPr sz="1200" b="1" spc="-15" dirty="0">
                <a:latin typeface="Arial"/>
                <a:cs typeface="Arial"/>
              </a:rPr>
              <a:t>совместной </a:t>
            </a:r>
            <a:r>
              <a:rPr sz="1200" b="1" spc="-10" dirty="0">
                <a:latin typeface="Arial"/>
                <a:cs typeface="Arial"/>
              </a:rPr>
              <a:t>деятельности: Реализована </a:t>
            </a:r>
            <a:r>
              <a:rPr sz="1200" b="1" dirty="0">
                <a:latin typeface="Arial"/>
                <a:cs typeface="Arial"/>
              </a:rPr>
              <a:t>идея </a:t>
            </a:r>
            <a:r>
              <a:rPr sz="1200" b="1" spc="-5" dirty="0">
                <a:latin typeface="Arial"/>
                <a:cs typeface="Arial"/>
              </a:rPr>
              <a:t>создания </a:t>
            </a:r>
            <a:r>
              <a:rPr sz="1200" b="1" dirty="0">
                <a:latin typeface="Arial"/>
                <a:cs typeface="Arial"/>
              </a:rPr>
              <a:t>на </a:t>
            </a:r>
            <a:r>
              <a:rPr sz="1200" b="1" spc="-10" dirty="0">
                <a:latin typeface="Arial"/>
                <a:cs typeface="Arial"/>
              </a:rPr>
              <a:t>территории дошкольного </a:t>
            </a:r>
            <a:r>
              <a:rPr sz="1200" b="1" spc="-5" dirty="0">
                <a:latin typeface="Arial"/>
                <a:cs typeface="Arial"/>
              </a:rPr>
              <a:t>учреждения  </a:t>
            </a:r>
            <a:r>
              <a:rPr sz="1200" b="1" spc="-20" dirty="0">
                <a:latin typeface="Arial"/>
                <a:cs typeface="Arial"/>
              </a:rPr>
              <a:t>тематической </a:t>
            </a:r>
            <a:r>
              <a:rPr sz="1200" b="1" spc="-10" dirty="0">
                <a:latin typeface="Arial"/>
                <a:cs typeface="Arial"/>
              </a:rPr>
              <a:t>площадки «ЗЕЛЕНАЯ </a:t>
            </a:r>
            <a:r>
              <a:rPr sz="1200" b="1" spc="-5" dirty="0">
                <a:latin typeface="Arial"/>
                <a:cs typeface="Arial"/>
              </a:rPr>
              <a:t>АЛЛЕЯ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ПОБЕДЫ»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0207" y="3489961"/>
            <a:ext cx="4075938" cy="2222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282440" y="419099"/>
            <a:ext cx="4714875" cy="5293995"/>
            <a:chOff x="4282440" y="419099"/>
            <a:chExt cx="4714875" cy="5293995"/>
          </a:xfrm>
        </p:grpSpPr>
        <p:sp>
          <p:nvSpPr>
            <p:cNvPr id="7" name="object 7"/>
            <p:cNvSpPr/>
            <p:nvPr/>
          </p:nvSpPr>
          <p:spPr>
            <a:xfrm>
              <a:off x="5721089" y="419099"/>
              <a:ext cx="3275847" cy="35059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82440" y="3270504"/>
              <a:ext cx="4648962" cy="24422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1264</Words>
  <Application>Microsoft Office PowerPoint</Application>
  <PresentationFormat>Экран (16:10)</PresentationFormat>
  <Paragraphs>198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«ЭКОсад для дошколят»</vt:lpstr>
      <vt:lpstr>Слайд 2</vt:lpstr>
      <vt:lpstr>ОБРАЗОВАТЕЛЬНАЯ ЭКОСИСТЕМА ДОО</vt:lpstr>
      <vt:lpstr>Слайд 4</vt:lpstr>
      <vt:lpstr>Слайд 5</vt:lpstr>
      <vt:lpstr>Слайд 6</vt:lpstr>
      <vt:lpstr>ДОО посещает 608 воспитанников</vt:lpstr>
      <vt:lpstr>Слайд 8</vt:lpstr>
      <vt:lpstr>Слайд 9</vt:lpstr>
      <vt:lpstr>ИССЛЕДОВАНИЕ СРЕДЫ ДОО</vt:lpstr>
      <vt:lpstr>ИССЛЕДОВАНИЕ СРЕДЫ ДОО</vt:lpstr>
      <vt:lpstr>КЛЮЧЕВАЯ ПРОБЛЕМА ПРОЕКТА</vt:lpstr>
      <vt:lpstr>ЗАДАЧИ ПРОЕКТА</vt:lpstr>
      <vt:lpstr>Слайд 14</vt:lpstr>
      <vt:lpstr>СТРАТЕГИЯ И ТАКТИКА ЛРОС</vt:lpstr>
      <vt:lpstr>Слайд 16</vt:lpstr>
      <vt:lpstr>Слайд 17</vt:lpstr>
      <vt:lpstr>Слайд 18</vt:lpstr>
      <vt:lpstr>Слайд 19</vt:lpstr>
      <vt:lpstr>«Экологическая библиотека»</vt:lpstr>
      <vt:lpstr>Слайд 21</vt:lpstr>
      <vt:lpstr>Пусть наши дети будут живы, здоровы и счастливы!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Daniil</dc:creator>
  <cp:lastModifiedBy>LILU</cp:lastModifiedBy>
  <cp:revision>1</cp:revision>
  <dcterms:created xsi:type="dcterms:W3CDTF">2020-04-27T05:56:30Z</dcterms:created>
  <dcterms:modified xsi:type="dcterms:W3CDTF">2024-01-10T04:28:09Z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2019-12-19T00:00:00Z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2020-04-27T00:00:00Z</vt:filetime>
  </property>
</Properties>
</file>