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9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592287"/>
          </a:xfrm>
        </p:spPr>
        <p:txBody>
          <a:bodyPr>
            <a:noAutofit/>
          </a:bodyPr>
          <a:lstStyle/>
          <a:p>
            <a:br>
              <a:rPr lang="ru-RU" sz="4000" b="1" dirty="0">
                <a:solidFill>
                  <a:srgbClr val="00B0F0"/>
                </a:solidFill>
                <a:latin typeface="Arial Narrow" panose="020B0606020202030204" pitchFamily="34" charset="0"/>
              </a:rPr>
            </a:br>
            <a:br>
              <a:rPr lang="ru-RU" sz="4000" b="1" dirty="0">
                <a:solidFill>
                  <a:srgbClr val="00B0F0"/>
                </a:solidFill>
                <a:latin typeface="Arial Narrow" panose="020B0606020202030204" pitchFamily="34" charset="0"/>
              </a:rPr>
            </a:br>
            <a:br>
              <a:rPr lang="ru-RU" sz="4000" b="1" dirty="0">
                <a:solidFill>
                  <a:srgbClr val="00B0F0"/>
                </a:solidFill>
                <a:latin typeface="Arial Narrow" panose="020B0606020202030204" pitchFamily="34" charset="0"/>
              </a:rPr>
            </a:br>
            <a:r>
              <a:rPr lang="ru-RU" sz="4000" b="1" dirty="0">
                <a:solidFill>
                  <a:srgbClr val="00B0F0"/>
                </a:solidFill>
                <a:latin typeface="Arial Narrow" panose="020B0606020202030204" pitchFamily="34" charset="0"/>
              </a:rPr>
              <a:t>Психолого-педагогическая </a:t>
            </a:r>
            <a:br>
              <a:rPr lang="ru-RU" sz="4000" b="1" dirty="0">
                <a:solidFill>
                  <a:srgbClr val="00B0F0"/>
                </a:solidFill>
                <a:latin typeface="Arial Narrow" panose="020B0606020202030204" pitchFamily="34" charset="0"/>
              </a:rPr>
            </a:br>
            <a:r>
              <a:rPr lang="ru-RU" sz="4000" b="1" dirty="0">
                <a:solidFill>
                  <a:srgbClr val="00B0F0"/>
                </a:solidFill>
                <a:latin typeface="Arial Narrow" panose="020B0606020202030204" pitchFamily="34" charset="0"/>
              </a:rPr>
              <a:t> медицинская и социальная помощь обучающимся </a:t>
            </a:r>
            <a:br>
              <a:rPr lang="ru-RU" sz="4000" b="1" dirty="0">
                <a:solidFill>
                  <a:srgbClr val="00B0F0"/>
                </a:solidFill>
                <a:latin typeface="Arial Narrow" panose="020B0606020202030204" pitchFamily="34" charset="0"/>
              </a:rPr>
            </a:br>
            <a:r>
              <a:rPr lang="ru-RU" sz="4000" b="1" dirty="0">
                <a:solidFill>
                  <a:srgbClr val="00B0F0"/>
                </a:solidFill>
                <a:latin typeface="Arial Narrow" panose="020B0606020202030204" pitchFamily="34" charset="0"/>
              </a:rPr>
              <a:t>в образовательных организациях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5301208"/>
            <a:ext cx="4176464" cy="936104"/>
          </a:xfrm>
        </p:spPr>
        <p:txBody>
          <a:bodyPr>
            <a:normAutofit/>
          </a:bodyPr>
          <a:lstStyle/>
          <a:p>
            <a:pPr algn="just"/>
            <a:r>
              <a:rPr lang="ru-RU" sz="2600" b="1" dirty="0">
                <a:solidFill>
                  <a:schemeClr val="tx1"/>
                </a:solidFill>
              </a:rPr>
              <a:t> 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8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514474"/>
              </p:ext>
            </p:extLst>
          </p:nvPr>
        </p:nvGraphicFramePr>
        <p:xfrm>
          <a:off x="827584" y="1397000"/>
          <a:ext cx="7776864" cy="3040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0112"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  <a:p>
                      <a:pPr algn="ctr"/>
                      <a:r>
                        <a:rPr lang="ru-RU" sz="4000" dirty="0"/>
                        <a:t>Центр </a:t>
                      </a:r>
                    </a:p>
                    <a:p>
                      <a:pPr algn="ctr"/>
                      <a:r>
                        <a:rPr lang="ru-RU" sz="4000" dirty="0"/>
                        <a:t>ППМС помощи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/>
                    </a:p>
                    <a:p>
                      <a:pPr algn="ctr"/>
                      <a:r>
                        <a:rPr lang="ru-RU" sz="4000" dirty="0"/>
                        <a:t>Служба ППМС сопровождения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89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962674"/>
          </a:xfrm>
        </p:spPr>
        <p:txBody>
          <a:bodyPr/>
          <a:lstStyle/>
          <a:p>
            <a:r>
              <a:rPr lang="ru-RU" dirty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5992146"/>
              </p:ext>
            </p:extLst>
          </p:nvPr>
        </p:nvGraphicFramePr>
        <p:xfrm>
          <a:off x="323528" y="548680"/>
          <a:ext cx="8661648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61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Федеральный закон от 29.12.2012 № 273 </a:t>
                      </a:r>
                      <a:br>
                        <a:rPr lang="ru-RU" sz="2800" b="1" dirty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ru-RU" sz="2800" b="1" dirty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«Об образовании  в Российской Федерации»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303">
                <a:tc>
                  <a:txBody>
                    <a:bodyPr/>
                    <a:lstStyle/>
                    <a:p>
                      <a:pPr algn="just"/>
                      <a:r>
                        <a:rPr lang="ru-RU" sz="2400" b="1" dirty="0"/>
                        <a:t>Статья 42. Психолого-педагогическая, медицинская и социальная помощь обучающимся, испытывающим трудности в освоении общеобразовательных программ, развитии и социальной адаптации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30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/>
                        <a:t>Психолого-педагогическая, медицинская и социальная помощь обучающимся, испытывающим трудности в освоении общеобразовательных программ, развитии и социальной адаптации, в том числе несовершеннолетним обучающимся, признанным в случаях и в порядке, которые предусмотрены уголовно-процессуальным законодательством, подозреваемыми, обвиняемыми или подсудимыми по уголовному делу либо являющимися потерпевшими или свидетелями</a:t>
                      </a:r>
                      <a:r>
                        <a:rPr lang="ru-RU" sz="2000" b="0" baseline="0" dirty="0"/>
                        <a:t> преступления, в центрах психолого-педагогической, медицинской и социальной помощи, а также психологами, педагогами-психологами организаций, осуществляющих образовательную деятельность, в которых такие дети обучаются.</a:t>
                      </a:r>
                      <a:endParaRPr lang="ru-RU" sz="2000" b="0" dirty="0"/>
                    </a:p>
                    <a:p>
                      <a:pPr algn="just"/>
                      <a:endParaRPr lang="ru-RU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266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488363"/>
              </p:ext>
            </p:extLst>
          </p:nvPr>
        </p:nvGraphicFramePr>
        <p:xfrm>
          <a:off x="323528" y="404665"/>
          <a:ext cx="8520606" cy="5243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52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3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Сравнительная характеристика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Центр ППМС помощи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Служба ППМС сопровождения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3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Цель деятельности 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доступности получения психолого-педагогической и медико-социальной помощи в образовательной организации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 благоприятных условий, </a:t>
                      </a:r>
                      <a:r>
                        <a:rPr lang="ru-R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гарантирующих охрану и укрепление физического, психического, и социального здоровья учащихся, их родителей, педагогических работников и других участников образовательного процесса; в создании социальной ситуации развития, соответствующей индивидуальности ребенка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0391">
                <a:tc>
                  <a:txBody>
                    <a:bodyPr/>
                    <a:lstStyle/>
                    <a:p>
                      <a:r>
                        <a:rPr lang="ru-RU" dirty="0"/>
                        <a:t>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Увеличение охвата различных категорий детей.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и применение инновационных подходов и технологий </a:t>
                      </a:r>
                      <a:endParaRPr lang="ru-RU" sz="1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системы профессиональной деятельности и сотрудничества команды специалистов;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Квалифицированная комплексная диагностика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292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661814"/>
              </p:ext>
            </p:extLst>
          </p:nvPr>
        </p:nvGraphicFramePr>
        <p:xfrm>
          <a:off x="467544" y="332655"/>
          <a:ext cx="8520606" cy="6450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61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Сравнительная характеристика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3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Центр ППМС помощи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Служба ППМС сопровождения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3713">
                <a:tc>
                  <a:txBody>
                    <a:bodyPr/>
                    <a:lstStyle/>
                    <a:p>
                      <a:r>
                        <a:rPr lang="ru-RU" dirty="0"/>
                        <a:t>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Оказание</a:t>
                      </a:r>
                      <a:r>
                        <a:rPr lang="ru-R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ППМС помощи, обучающимися, не ликвидировавшим задолженность,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испытывающим трудности в освоении основных общеобразовательных программ, своем развитии и социальной адаптации, состоящим на 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внутришкольном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учёте, в подразделении по делам несовершеннолетних, на учете в </a:t>
                      </a:r>
                      <a:r>
                        <a:rPr lang="ru-RU" sz="1800" b="0" i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КДНи</a:t>
                      </a:r>
                      <a:r>
                        <a:rPr lang="ru-RU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ЗП</a:t>
                      </a:r>
                      <a:endParaRPr lang="ru-RU" sz="1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Осуществление индивидуального сопровождения развития ребенка .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и реализация комплекса мероприятий для выявления и сопровождения учащихся «группы 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Обеспечение преемственности в процессе обучения и сопровождения ребенка.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Разработка индивидуальных комплексных программ.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Предоставление квалифицированной помощи специалистов разного профиля.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Осуществление информационной поддержки учащихся, учителей и родителей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9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232380"/>
              </p:ext>
            </p:extLst>
          </p:nvPr>
        </p:nvGraphicFramePr>
        <p:xfrm>
          <a:off x="467544" y="332655"/>
          <a:ext cx="8520606" cy="6450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0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61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Сравнительная характеристика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3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Центр ППМС помощи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Служба ППМС сопровождения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3713">
                <a:tc>
                  <a:txBody>
                    <a:bodyPr/>
                    <a:lstStyle/>
                    <a:p>
                      <a:r>
                        <a:rPr lang="ru-RU" dirty="0"/>
                        <a:t>Задачи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психолого-педагогической и медико-социальной компетентности всех участников образовательного процесса - обучающихся, педагогов, родителей.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6466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349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Times New Roman</vt:lpstr>
      <vt:lpstr>Тема Office</vt:lpstr>
      <vt:lpstr>   Психолого-педагогическая   медицинская и социальная помощь обучающимся  в образовательных организациях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итогам межрегиональной научно-практической конференции  «Развитие деятельности психолого-медико-педагогических комиссий  в современном образовательном пространстве» (г. Екатеринбург, 03-04.06.2019 года)</dc:title>
  <dc:creator>Пользователь10</dc:creator>
  <cp:lastModifiedBy>TANYA</cp:lastModifiedBy>
  <cp:revision>17</cp:revision>
  <dcterms:created xsi:type="dcterms:W3CDTF">2019-10-10T07:50:08Z</dcterms:created>
  <dcterms:modified xsi:type="dcterms:W3CDTF">2022-05-04T19:29:39Z</dcterms:modified>
</cp:coreProperties>
</file>